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handoutMasterIdLst>
    <p:handoutMasterId r:id="rId83"/>
  </p:handoutMasterIdLst>
  <p:sldIdLst>
    <p:sldId id="256" r:id="rId2"/>
    <p:sldId id="285" r:id="rId3"/>
    <p:sldId id="265" r:id="rId4"/>
    <p:sldId id="288" r:id="rId5"/>
    <p:sldId id="323" r:id="rId6"/>
    <p:sldId id="319" r:id="rId7"/>
    <p:sldId id="266" r:id="rId8"/>
    <p:sldId id="260" r:id="rId9"/>
    <p:sldId id="261" r:id="rId10"/>
    <p:sldId id="268" r:id="rId11"/>
    <p:sldId id="267" r:id="rId12"/>
    <p:sldId id="262" r:id="rId13"/>
    <p:sldId id="263" r:id="rId14"/>
    <p:sldId id="300" r:id="rId15"/>
    <p:sldId id="264" r:id="rId16"/>
    <p:sldId id="271" r:id="rId17"/>
    <p:sldId id="257" r:id="rId18"/>
    <p:sldId id="258" r:id="rId19"/>
    <p:sldId id="270" r:id="rId20"/>
    <p:sldId id="281" r:id="rId21"/>
    <p:sldId id="283" r:id="rId22"/>
    <p:sldId id="282" r:id="rId23"/>
    <p:sldId id="287" r:id="rId24"/>
    <p:sldId id="299" r:id="rId25"/>
    <p:sldId id="307" r:id="rId26"/>
    <p:sldId id="306" r:id="rId27"/>
    <p:sldId id="280" r:id="rId28"/>
    <p:sldId id="312" r:id="rId29"/>
    <p:sldId id="313" r:id="rId30"/>
    <p:sldId id="269" r:id="rId31"/>
    <p:sldId id="314" r:id="rId32"/>
    <p:sldId id="334" r:id="rId33"/>
    <p:sldId id="335" r:id="rId34"/>
    <p:sldId id="336" r:id="rId35"/>
    <p:sldId id="324" r:id="rId36"/>
    <p:sldId id="325" r:id="rId37"/>
    <p:sldId id="326" r:id="rId38"/>
    <p:sldId id="272" r:id="rId39"/>
    <p:sldId id="284" r:id="rId40"/>
    <p:sldId id="273" r:id="rId41"/>
    <p:sldId id="274" r:id="rId42"/>
    <p:sldId id="275" r:id="rId43"/>
    <p:sldId id="276" r:id="rId44"/>
    <p:sldId id="290" r:id="rId45"/>
    <p:sldId id="315" r:id="rId46"/>
    <p:sldId id="289" r:id="rId47"/>
    <p:sldId id="297" r:id="rId48"/>
    <p:sldId id="298" r:id="rId49"/>
    <p:sldId id="316" r:id="rId50"/>
    <p:sldId id="277" r:id="rId51"/>
    <p:sldId id="278" r:id="rId52"/>
    <p:sldId id="279" r:id="rId53"/>
    <p:sldId id="286" r:id="rId54"/>
    <p:sldId id="308" r:id="rId55"/>
    <p:sldId id="309" r:id="rId56"/>
    <p:sldId id="292" r:id="rId57"/>
    <p:sldId id="293" r:id="rId58"/>
    <p:sldId id="296" r:id="rId59"/>
    <p:sldId id="291" r:id="rId60"/>
    <p:sldId id="295" r:id="rId61"/>
    <p:sldId id="294" r:id="rId62"/>
    <p:sldId id="301" r:id="rId63"/>
    <p:sldId id="302" r:id="rId64"/>
    <p:sldId id="303" r:id="rId65"/>
    <p:sldId id="304" r:id="rId66"/>
    <p:sldId id="320" r:id="rId67"/>
    <p:sldId id="327" r:id="rId68"/>
    <p:sldId id="305" r:id="rId69"/>
    <p:sldId id="321" r:id="rId70"/>
    <p:sldId id="322" r:id="rId71"/>
    <p:sldId id="317" r:id="rId72"/>
    <p:sldId id="328" r:id="rId73"/>
    <p:sldId id="330" r:id="rId74"/>
    <p:sldId id="329" r:id="rId75"/>
    <p:sldId id="318" r:id="rId76"/>
    <p:sldId id="331" r:id="rId77"/>
    <p:sldId id="332" r:id="rId78"/>
    <p:sldId id="333" r:id="rId79"/>
    <p:sldId id="311" r:id="rId80"/>
    <p:sldId id="310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  <p14:sldId id="323"/>
          </p14:sldIdLst>
        </p14:section>
        <p14:section name="Early examples" id="{343B4267-B274-468F-94C6-B0E76C4CA937}">
          <p14:sldIdLst>
            <p14:sldId id="319"/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300"/>
            <p14:sldId id="264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99"/>
            <p14:sldId id="307"/>
            <p14:sldId id="306"/>
            <p14:sldId id="280"/>
          </p14:sldIdLst>
        </p14:section>
        <p14:section name="Race &amp; crime" id="{867FF30C-26F5-46DF-9534-DADB91EE7B32}">
          <p14:sldIdLst>
            <p14:sldId id="312"/>
            <p14:sldId id="313"/>
            <p14:sldId id="269"/>
            <p14:sldId id="314"/>
            <p14:sldId id="334"/>
            <p14:sldId id="335"/>
            <p14:sldId id="336"/>
            <p14:sldId id="324"/>
            <p14:sldId id="325"/>
            <p14:sldId id="326"/>
          </p14:sldIdLst>
        </p14:section>
        <p14:section name="Best examples" id="{4EFF3463-FBD1-45DA-8107-0B5E2E012D20}">
          <p14:sldIdLst>
            <p14:sldId id="272"/>
            <p14:sldId id="284"/>
            <p14:sldId id="273"/>
            <p14:sldId id="274"/>
            <p14:sldId id="275"/>
            <p14:sldId id="276"/>
            <p14:sldId id="290"/>
            <p14:sldId id="315"/>
            <p14:sldId id="289"/>
            <p14:sldId id="297"/>
            <p14:sldId id="298"/>
            <p14:sldId id="316"/>
            <p14:sldId id="277"/>
            <p14:sldId id="278"/>
            <p14:sldId id="279"/>
            <p14:sldId id="286"/>
            <p14:sldId id="308"/>
            <p14:sldId id="309"/>
            <p14:sldId id="292"/>
            <p14:sldId id="293"/>
            <p14:sldId id="296"/>
            <p14:sldId id="291"/>
            <p14:sldId id="295"/>
            <p14:sldId id="294"/>
            <p14:sldId id="301"/>
            <p14:sldId id="302"/>
          </p14:sldIdLst>
        </p14:section>
        <p14:section name="Satellite journalism" id="{489816CA-2387-490F-8112-32A47CC08672}">
          <p14:sldIdLst>
            <p14:sldId id="303"/>
            <p14:sldId id="304"/>
            <p14:sldId id="320"/>
            <p14:sldId id="327"/>
            <p14:sldId id="305"/>
            <p14:sldId id="321"/>
            <p14:sldId id="322"/>
          </p14:sldIdLst>
        </p14:section>
        <p14:section name="Software" id="{19185CE7-C61E-4B01-85B3-8F8C47CC4E82}">
          <p14:sldIdLst>
            <p14:sldId id="317"/>
            <p14:sldId id="328"/>
            <p14:sldId id="330"/>
            <p14:sldId id="329"/>
            <p14:sldId id="318"/>
            <p14:sldId id="331"/>
            <p14:sldId id="332"/>
            <p14:sldId id="333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55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6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z="2200"/>
            </a:pPr>
            <a:r>
              <a:t>- Began with press release in 1999 - yellow skin, FOI in 2000, two years to get data, cost $800</a:t>
            </a:r>
          </a:p>
          <a:p>
            <a:pPr defTabSz="584200">
              <a:defRPr sz="2200"/>
            </a:pPr>
            <a:r>
              <a:t>- looked at differences in treatment in situations where police have discretion</a:t>
            </a:r>
          </a:p>
          <a:p>
            <a:pPr defTabSz="584200">
              <a:defRPr sz="2200"/>
            </a:pPr>
            <a:r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.medium.com/how-i-learned-to-stop-worrying-and-love-the-needle-9bfed8f41023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ytimes.com/spotlight/gun-violence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world-coronavirus-tracker-and-maps/vaccination-rollout-and-access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pinoff.co.nz/society/09-03-2020/the-three-phases-of-covid-19-and-how-we-can-make-it-manageable/" TargetMode="External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agereyes.org/blog/2020/the-visual-evolution-of-the-flattening-the-curve-information-graphi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lectures/Rankin_DataSuccess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ndly/TrumpLies" TargetMode="External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graphics/donald-trump-potential-conflicts-of-interest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09/sep/18/mps-expenses-westminster-data-house-of-commons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ij.org/investigations/panama-papers/" TargetMode="External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reutersinstitute.politics.ox.ac.uk/sites/default/files/2018-10/%20Mark%20Corcoran%2C%20Satellite%20Journalism_1.pdf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reutersinstitute.politics.ox.ac.uk/sites/default/files/2018-10/Mark%20Corcoran%2C%20Satellite%20Journalism_1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sarchive.gwu.edu/document/29153-oct-14-first-u-2-photographs-soviet-missiles-cuba-196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gallery/#!/post/ammonium-nitrate-explosion" TargetMode="External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nightingaledvs.com/from-space-to-story-in-data-journalis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692804/fires-in-the-amazon-rainforests-were-likely-intentional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journalism.com/survey/2022/skills-and-tools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" TargetMode="External"/><Relationship Id="rId7" Type="http://schemas.openxmlformats.org/officeDocument/2006/relationships/image" Target="../media/image96.png"/><Relationship Id="rId2" Type="http://schemas.openxmlformats.org/officeDocument/2006/relationships/hyperlink" Target="https://openref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okerstudio.google.com/u/0/navigation/reporting" TargetMode="External"/><Relationship Id="rId5" Type="http://schemas.openxmlformats.org/officeDocument/2006/relationships/hyperlink" Target="https://flourish.studio/" TargetMode="External"/><Relationship Id="rId4" Type="http://schemas.openxmlformats.org/officeDocument/2006/relationships/hyperlink" Target="https://www.datawrapper.de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fine.org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ourish.studio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microsoft.com/office/2007/relationships/media" Target="../media/media2.mp4"/><Relationship Id="rId7" Type="http://schemas.openxmlformats.org/officeDocument/2006/relationships/image" Target="../media/image10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urnalism.com/read/blog/best-data-journalism-projects-2021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AADD2D14-D089-F6D9-B59E-152C9B4F0F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2F942F7-320D-8C57-8F97-9CF1BFBF5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24" y="4621161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800" dirty="0"/>
              <a:t>Key idea: “borrowing strength”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Now known as “</a:t>
            </a:r>
            <a:r>
              <a:rPr lang="en-US" sz="1800" dirty="0">
                <a:solidFill>
                  <a:srgbClr val="0070C0"/>
                </a:solidFill>
              </a:rPr>
              <a:t>hierarchical Bayes</a:t>
            </a:r>
            <a:r>
              <a:rPr lang="en-US" sz="1800" dirty="0"/>
              <a:t>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96192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in 2008 with the development of the </a:t>
            </a:r>
            <a:r>
              <a:rPr lang="en-US" dirty="0">
                <a:solidFill>
                  <a:srgbClr val="0070C0"/>
                </a:solidFill>
              </a:rPr>
              <a:t>Magic Wall</a:t>
            </a:r>
            <a:r>
              <a:rPr lang="en-US" dirty="0"/>
              <a:t>, a large touch-screen display, tied to databases of election results &amp;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9358-8D1D-4E3F-8FCF-13BF0428B85D}"/>
              </a:ext>
            </a:extLst>
          </p:cNvPr>
          <p:cNvSpPr txBox="1"/>
          <p:nvPr/>
        </p:nvSpPr>
        <p:spPr>
          <a:xfrm>
            <a:off x="457200" y="25146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John King with the Magic Wall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</a:t>
            </a:r>
            <a:r>
              <a:rPr lang="en-US" i="1" dirty="0"/>
              <a:t>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dynamic, interactive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Election needle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315124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2016 US election, the NYT used </a:t>
            </a:r>
            <a:r>
              <a:rPr lang="en-US" dirty="0">
                <a:solidFill>
                  <a:srgbClr val="FF0000"/>
                </a:solidFill>
              </a:rPr>
              <a:t>dynamically updated </a:t>
            </a:r>
            <a:r>
              <a:rPr lang="en-US" dirty="0"/>
              <a:t>dashboard displays of the election returns and model-based predictions of the winner of the Alabama Senate race, predicting a win by the Democrat, Doug Jones, over rival Republican, Roy Moore.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743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1E784-2DE4-4683-B3C5-D01860E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jittery icon of liberal trauma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0EF61-A7A2-4D49-A283-0DD7C3A1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721B9C-63AF-4E4D-AA07-210C20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7603"/>
            <a:ext cx="4769827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6F603-A1DB-493F-A658-36F8078C15F5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Hilary Clinton – Donald Trump contest the needle earned a place in media</a:t>
            </a:r>
          </a:p>
          <a:p>
            <a:r>
              <a:rPr lang="en-US" dirty="0"/>
              <a:t>infamy. “For much of the night, ‘the needle’ — a quivering indicator of which</a:t>
            </a:r>
          </a:p>
          <a:p>
            <a:r>
              <a:rPr lang="en-US" dirty="0"/>
              <a:t>candidate is more likely to win— showed Hillary Clinton as the favorite. And then, suddenly, it didn’t.”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861A-B08E-49A2-8CA5-BE8ACED5E8F3}"/>
              </a:ext>
            </a:extLst>
          </p:cNvPr>
          <p:cNvSpPr txBox="1"/>
          <p:nvPr/>
        </p:nvSpPr>
        <p:spPr>
          <a:xfrm>
            <a:off x="457200" y="28956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“As the needle swung in Trump’s direction around 9 p.m., it became much more than a data visualization. For Clinton voters, it became an encapsulation of everything that was going terribly, unfathomably wrong: The fate of the country and democracy distilled to a lone meter that was suddenly pointing to ‘red alert.’”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C288-64BA-44C3-9397-F127873B7DEE}"/>
              </a:ext>
            </a:extLst>
          </p:cNvPr>
          <p:cNvSpPr txBox="1"/>
          <p:nvPr/>
        </p:nvSpPr>
        <p:spPr>
          <a:xfrm>
            <a:off x="533400" y="5715000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 </a:t>
            </a:r>
            <a:r>
              <a:rPr lang="en-US" sz="1400" dirty="0" err="1"/>
              <a:t>Oremus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https://gen.medium.com/how-i-learned-to-stop-worrying-and-love-the-needle-9bfed8f41023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B4D0-3F82-44A7-B478-716CC104D1C6}"/>
              </a:ext>
            </a:extLst>
          </p:cNvPr>
          <p:cNvSpPr txBox="1"/>
          <p:nvPr/>
        </p:nvSpPr>
        <p:spPr>
          <a:xfrm>
            <a:off x="7543799" y="2419529"/>
            <a:ext cx="13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now in shading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1467D-3E9D-411B-BEF3-809F2D2A162B}"/>
              </a:ext>
            </a:extLst>
          </p:cNvPr>
          <p:cNvCxnSpPr/>
          <p:nvPr/>
        </p:nvCxnSpPr>
        <p:spPr>
          <a:xfrm flipH="1">
            <a:off x="7162800" y="2895600"/>
            <a:ext cx="380999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“interactive,”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7DFDE2-65DC-4753-ADE6-67D7E77524C9}"/>
              </a:ext>
            </a:extLst>
          </p:cNvPr>
          <p:cNvSpPr txBox="1"/>
          <p:nvPr/>
        </p:nvSpPr>
        <p:spPr>
          <a:xfrm>
            <a:off x="457200" y="4572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 Schneiderman:</a:t>
            </a:r>
          </a:p>
          <a:p>
            <a:r>
              <a:rPr lang="en-US" dirty="0"/>
              <a:t>“Overview first; details on demand”</a:t>
            </a:r>
          </a:p>
        </p:txBody>
      </p: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or</a:t>
            </a:r>
            <a:r>
              <a:rPr lang="en-US" dirty="0"/>
              <a:t>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pPr lvl="1"/>
            <a:r>
              <a:rPr lang="en-US" dirty="0"/>
              <a:t>Panama Papers</a:t>
            </a:r>
          </a:p>
          <a:p>
            <a:r>
              <a:rPr lang="en-US" dirty="0"/>
              <a:t>Satellite journalism</a:t>
            </a:r>
          </a:p>
          <a:p>
            <a:r>
              <a:rPr lang="en-US" dirty="0"/>
              <a:t>Software for DDJ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1C5C-F0D8-4EDF-B10E-C14C8CA2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66" y="1315238"/>
            <a:ext cx="1439012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DF69D-C690-4B82-B14D-2A44DEA1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28762"/>
            <a:ext cx="1361803" cy="133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7F8-42CA-424E-AED4-CD4E8519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1" y="2912208"/>
            <a:ext cx="1200000" cy="11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4AEA7-BF32-4159-A245-E90679D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373387"/>
            <a:ext cx="1361803" cy="136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5DCE-DF13-4FC7-8A01-AA7D1610A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82" y="4373387"/>
            <a:ext cx="1366327" cy="1366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017B-3791-461A-AC68-A725953B1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307795"/>
            <a:ext cx="128659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70C0"/>
                </a:solidFill>
              </a:rPr>
              <a:t>Circle size </a:t>
            </a:r>
            <a:r>
              <a:rPr lang="en-US" sz="1600" dirty="0"/>
              <a:t>~ likes &amp; shares on social media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8F4BF-6A6B-015D-D008-35EB3BF9008C}"/>
              </a:ext>
            </a:extLst>
          </p:cNvPr>
          <p:cNvSpPr/>
          <p:nvPr/>
        </p:nvSpPr>
        <p:spPr>
          <a:xfrm>
            <a:off x="4527261" y="2590800"/>
            <a:ext cx="1143000" cy="336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(Biden, Trump)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  <a:p>
            <a:endParaRPr lang="en-US" dirty="0"/>
          </a:p>
          <a:p>
            <a:r>
              <a:rPr lang="en-US" dirty="0"/>
              <a:t>What makes this chart effective?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377FF-45CF-8273-E43E-1FF941BDE112}"/>
              </a:ext>
            </a:extLst>
          </p:cNvPr>
          <p:cNvSpPr/>
          <p:nvPr/>
        </p:nvSpPr>
        <p:spPr>
          <a:xfrm>
            <a:off x="3657600" y="1219200"/>
            <a:ext cx="4495800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033-AA8D-40EB-88B9-C60E3919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 Infographic: Gun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25257-1C50-48DE-A2B1-1C06D9BC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picture containing text, bottle, lots, arranged&#10;&#10;Description automatically generated">
            <a:extLst>
              <a:ext uri="{FF2B5EF4-FFF2-40B4-BE49-F238E27FC236}">
                <a16:creationId xmlns:a16="http://schemas.microsoft.com/office/drawing/2014/main" id="{0AC06E4D-75F7-42ED-8F46-A9F8ED1A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1371600"/>
            <a:ext cx="5980952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A1699-4DB8-4072-BE71-08615A6DF093}"/>
              </a:ext>
            </a:extLst>
          </p:cNvPr>
          <p:cNvSpPr txBox="1"/>
          <p:nvPr/>
        </p:nvSpPr>
        <p:spPr>
          <a:xfrm>
            <a:off x="6590071" y="3328578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simple icons to give emotional impact to raw numbers</a:t>
            </a:r>
          </a:p>
          <a:p>
            <a:endParaRPr lang="en-US" dirty="0"/>
          </a:p>
          <a:p>
            <a:r>
              <a:rPr lang="en-US" dirty="0"/>
              <a:t>But journalists always use the ‘single death’ in the </a:t>
            </a:r>
            <a:r>
              <a:rPr lang="en-US" dirty="0" err="1"/>
              <a:t>lede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3D02C-B3F0-4762-AF43-C4EFFCC17753}"/>
              </a:ext>
            </a:extLst>
          </p:cNvPr>
          <p:cNvSpPr txBox="1"/>
          <p:nvPr/>
        </p:nvSpPr>
        <p:spPr>
          <a:xfrm>
            <a:off x="6553200" y="1676400"/>
            <a:ext cx="2133600" cy="1477328"/>
          </a:xfrm>
          <a:custGeom>
            <a:avLst/>
            <a:gdLst>
              <a:gd name="connsiteX0" fmla="*/ 0 w 2133600"/>
              <a:gd name="connsiteY0" fmla="*/ 0 h 1477328"/>
              <a:gd name="connsiteX1" fmla="*/ 576072 w 2133600"/>
              <a:gd name="connsiteY1" fmla="*/ 0 h 1477328"/>
              <a:gd name="connsiteX2" fmla="*/ 1109472 w 2133600"/>
              <a:gd name="connsiteY2" fmla="*/ 0 h 1477328"/>
              <a:gd name="connsiteX3" fmla="*/ 1664208 w 2133600"/>
              <a:gd name="connsiteY3" fmla="*/ 0 h 1477328"/>
              <a:gd name="connsiteX4" fmla="*/ 2133600 w 2133600"/>
              <a:gd name="connsiteY4" fmla="*/ 0 h 1477328"/>
              <a:gd name="connsiteX5" fmla="*/ 2133600 w 2133600"/>
              <a:gd name="connsiteY5" fmla="*/ 477669 h 1477328"/>
              <a:gd name="connsiteX6" fmla="*/ 2133600 w 2133600"/>
              <a:gd name="connsiteY6" fmla="*/ 940565 h 1477328"/>
              <a:gd name="connsiteX7" fmla="*/ 2133600 w 2133600"/>
              <a:gd name="connsiteY7" fmla="*/ 1477328 h 1477328"/>
              <a:gd name="connsiteX8" fmla="*/ 1557528 w 2133600"/>
              <a:gd name="connsiteY8" fmla="*/ 1477328 h 1477328"/>
              <a:gd name="connsiteX9" fmla="*/ 1024128 w 2133600"/>
              <a:gd name="connsiteY9" fmla="*/ 1477328 h 1477328"/>
              <a:gd name="connsiteX10" fmla="*/ 554736 w 2133600"/>
              <a:gd name="connsiteY10" fmla="*/ 1477328 h 1477328"/>
              <a:gd name="connsiteX11" fmla="*/ 0 w 2133600"/>
              <a:gd name="connsiteY11" fmla="*/ 1477328 h 1477328"/>
              <a:gd name="connsiteX12" fmla="*/ 0 w 2133600"/>
              <a:gd name="connsiteY12" fmla="*/ 999659 h 1477328"/>
              <a:gd name="connsiteX13" fmla="*/ 0 w 2133600"/>
              <a:gd name="connsiteY13" fmla="*/ 477669 h 1477328"/>
              <a:gd name="connsiteX14" fmla="*/ 0 w 2133600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1477328" extrusionOk="0">
                <a:moveTo>
                  <a:pt x="0" y="0"/>
                </a:moveTo>
                <a:cubicBezTo>
                  <a:pt x="188771" y="-7446"/>
                  <a:pt x="457080" y="32413"/>
                  <a:pt x="576072" y="0"/>
                </a:cubicBezTo>
                <a:cubicBezTo>
                  <a:pt x="695064" y="-32413"/>
                  <a:pt x="914326" y="6246"/>
                  <a:pt x="1109472" y="0"/>
                </a:cubicBezTo>
                <a:cubicBezTo>
                  <a:pt x="1304618" y="-6246"/>
                  <a:pt x="1465597" y="9914"/>
                  <a:pt x="1664208" y="0"/>
                </a:cubicBezTo>
                <a:cubicBezTo>
                  <a:pt x="1862819" y="-9914"/>
                  <a:pt x="2035782" y="5538"/>
                  <a:pt x="2133600" y="0"/>
                </a:cubicBezTo>
                <a:cubicBezTo>
                  <a:pt x="2177972" y="112358"/>
                  <a:pt x="2090525" y="284102"/>
                  <a:pt x="2133600" y="477669"/>
                </a:cubicBezTo>
                <a:cubicBezTo>
                  <a:pt x="2176675" y="671236"/>
                  <a:pt x="2086928" y="834235"/>
                  <a:pt x="2133600" y="940565"/>
                </a:cubicBezTo>
                <a:cubicBezTo>
                  <a:pt x="2180272" y="1046895"/>
                  <a:pt x="2115600" y="1320827"/>
                  <a:pt x="2133600" y="1477328"/>
                </a:cubicBezTo>
                <a:cubicBezTo>
                  <a:pt x="1959692" y="1508847"/>
                  <a:pt x="1753470" y="1463982"/>
                  <a:pt x="1557528" y="1477328"/>
                </a:cubicBezTo>
                <a:cubicBezTo>
                  <a:pt x="1361586" y="1490674"/>
                  <a:pt x="1193455" y="1469234"/>
                  <a:pt x="1024128" y="1477328"/>
                </a:cubicBezTo>
                <a:cubicBezTo>
                  <a:pt x="854801" y="1485422"/>
                  <a:pt x="747753" y="1421957"/>
                  <a:pt x="554736" y="1477328"/>
                </a:cubicBezTo>
                <a:cubicBezTo>
                  <a:pt x="361719" y="1532699"/>
                  <a:pt x="272765" y="1459553"/>
                  <a:pt x="0" y="1477328"/>
                </a:cubicBezTo>
                <a:cubicBezTo>
                  <a:pt x="-24053" y="1255371"/>
                  <a:pt x="4624" y="1176924"/>
                  <a:pt x="0" y="999659"/>
                </a:cubicBezTo>
                <a:cubicBezTo>
                  <a:pt x="-4624" y="822394"/>
                  <a:pt x="62424" y="645593"/>
                  <a:pt x="0" y="477669"/>
                </a:cubicBezTo>
                <a:cubicBezTo>
                  <a:pt x="-62424" y="309745"/>
                  <a:pt x="35888" y="15730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 single death is a tragedy, a million deaths are a statistic</a:t>
            </a:r>
            <a:r>
              <a:rPr lang="en-US" dirty="0"/>
              <a:t>” – Joseph Stalin</a:t>
            </a:r>
          </a:p>
        </p:txBody>
      </p:sp>
    </p:spTree>
    <p:extLst>
      <p:ext uri="{BB962C8B-B14F-4D97-AF65-F5344CB8AC3E}">
        <p14:creationId xmlns:p14="http://schemas.microsoft.com/office/powerpoint/2010/main" val="1045241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B09318-1BB5-4810-856C-B7754479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953000" cy="263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DC203-08A9-4ADA-8FC2-0667145A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95600"/>
            <a:ext cx="5123732" cy="32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E2F68-CF17-40E4-8644-E9BF65E22562}"/>
              </a:ext>
            </a:extLst>
          </p:cNvPr>
          <p:cNvSpPr txBox="1"/>
          <p:nvPr/>
        </p:nvSpPr>
        <p:spPr>
          <a:xfrm>
            <a:off x="5867400" y="13716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US compare to other Western countries in </a:t>
            </a:r>
            <a:r>
              <a:rPr lang="en-US" dirty="0">
                <a:solidFill>
                  <a:srgbClr val="0070C0"/>
                </a:solidFill>
              </a:rPr>
              <a:t>gun ownership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murders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DDCCA-13AB-461A-99FE-99D63624D90A}"/>
              </a:ext>
            </a:extLst>
          </p:cNvPr>
          <p:cNvSpPr txBox="1"/>
          <p:nvPr/>
        </p:nvSpPr>
        <p:spPr>
          <a:xfrm>
            <a:off x="381000" y="4216339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</a:t>
            </a:r>
            <a:r>
              <a:rPr lang="en-US" dirty="0" err="1"/>
              <a:t>barcharts</a:t>
            </a:r>
            <a:r>
              <a:rPr lang="en-US" dirty="0"/>
              <a:t> have a grim 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makes them effective?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they be done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3D4F7-5D01-BDB5-AF11-556C65A904C9}"/>
              </a:ext>
            </a:extLst>
          </p:cNvPr>
          <p:cNvSpPr txBox="1"/>
          <p:nvPr/>
        </p:nvSpPr>
        <p:spPr>
          <a:xfrm>
            <a:off x="4267200" y="6341397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NYT, “</a:t>
            </a:r>
            <a:r>
              <a:rPr lang="en-CA" sz="1600" dirty="0">
                <a:hlinkClick r:id="rId4"/>
              </a:rPr>
              <a:t>Guns in America</a:t>
            </a:r>
            <a:r>
              <a:rPr lang="en-CA" sz="1600" dirty="0"/>
              <a:t>” for other stories</a:t>
            </a:r>
          </a:p>
        </p:txBody>
      </p:sp>
    </p:spTree>
    <p:extLst>
      <p:ext uri="{BB962C8B-B14F-4D97-AF65-F5344CB8AC3E}">
        <p14:creationId xmlns:p14="http://schemas.microsoft.com/office/powerpoint/2010/main" val="3354284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gun laws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F37581-65BC-4311-9CCD-013201F1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3510"/>
            <a:ext cx="6228895" cy="488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C6AE-80D4-4A7B-BCFF-FD14883D55E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directly linked gun deaths to the strength of states’ laws on gun ownership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91046-6FD9-019C-924A-D53EE04B2027}"/>
              </a:ext>
            </a:extLst>
          </p:cNvPr>
          <p:cNvSpPr txBox="1"/>
          <p:nvPr/>
        </p:nvSpPr>
        <p:spPr>
          <a:xfrm>
            <a:off x="7162800" y="3505200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Highlighting the </a:t>
            </a:r>
            <a:r>
              <a:rPr lang="en-CA" sz="1400" dirty="0">
                <a:solidFill>
                  <a:srgbClr val="FF0000"/>
                </a:solidFill>
              </a:rPr>
              <a:t>“F” </a:t>
            </a:r>
            <a:r>
              <a:rPr lang="en-CA" sz="1400" dirty="0"/>
              <a:t>grades to make the point</a:t>
            </a:r>
          </a:p>
        </p:txBody>
      </p:sp>
    </p:spTree>
    <p:extLst>
      <p:ext uri="{BB962C8B-B14F-4D97-AF65-F5344CB8AC3E}">
        <p14:creationId xmlns:p14="http://schemas.microsoft.com/office/powerpoint/2010/main" val="158683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Seatbelts: Story telling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18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7526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Star 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Evidence for racial profiling?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CBC93B-465D-442D-8C33-BDEB84E095F7}"/>
              </a:ext>
            </a:extLst>
          </p:cNvPr>
          <p:cNvSpPr/>
          <p:nvPr/>
        </p:nvSpPr>
        <p:spPr>
          <a:xfrm>
            <a:off x="3581400" y="5410200"/>
            <a:ext cx="1676400" cy="16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DC912361-ADA7-644D-2B5B-3239B75E7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7001"/>
            <a:ext cx="1050429" cy="10185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5B1AC8-9E97-B2F0-E37F-877FB4E0C356}"/>
              </a:ext>
            </a:extLst>
          </p:cNvPr>
          <p:cNvSpPr/>
          <p:nvPr/>
        </p:nvSpPr>
        <p:spPr>
          <a:xfrm>
            <a:off x="4191000" y="4724400"/>
            <a:ext cx="3352800" cy="91440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28737D-9884-6DAE-D693-135CF0BDE804}"/>
              </a:ext>
            </a:extLst>
          </p:cNvPr>
          <p:cNvSpPr/>
          <p:nvPr/>
        </p:nvSpPr>
        <p:spPr>
          <a:xfrm>
            <a:off x="5715000" y="1981200"/>
            <a:ext cx="1676400" cy="16002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67AE1-4357-7BDB-3173-4988E96BE994}"/>
              </a:ext>
            </a:extLst>
          </p:cNvPr>
          <p:cNvSpPr txBox="1"/>
          <p:nvPr/>
        </p:nvSpPr>
        <p:spPr>
          <a:xfrm>
            <a:off x="4533029" y="21971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Lede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FF00B-9FE3-7137-B56A-852D881B2324}"/>
              </a:ext>
            </a:extLst>
          </p:cNvPr>
          <p:cNvSpPr txBox="1"/>
          <p:nvPr/>
        </p:nvSpPr>
        <p:spPr>
          <a:xfrm>
            <a:off x="3192214" y="4763869"/>
            <a:ext cx="122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953735"/>
                </a:solidFill>
              </a:rPr>
              <a:t>Headline, 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A19A3-413B-A4FB-29E1-971C9A1305DA}"/>
              </a:ext>
            </a:extLst>
          </p:cNvPr>
          <p:cNvSpPr txBox="1"/>
          <p:nvPr/>
        </p:nvSpPr>
        <p:spPr>
          <a:xfrm>
            <a:off x="2979986" y="5875318"/>
            <a:ext cx="121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Simple 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AC4E9-9D96-D4AA-6B23-005C06EC7604}"/>
              </a:ext>
            </a:extLst>
          </p:cNvPr>
          <p:cNvSpPr txBox="1"/>
          <p:nvPr/>
        </p:nvSpPr>
        <p:spPr>
          <a:xfrm>
            <a:off x="381000" y="5943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WRITE THIS STORY?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</a:t>
            </a:r>
            <a:r>
              <a:rPr lang="en-US" sz="2400" b="1" dirty="0"/>
              <a:t>Data driven </a:t>
            </a:r>
            <a:r>
              <a:rPr lang="en-US" sz="2400" dirty="0"/>
              <a:t>or </a:t>
            </a:r>
            <a:r>
              <a:rPr lang="en-US" sz="2400" b="1" dirty="0"/>
              <a:t>DDJ</a:t>
            </a:r>
            <a:r>
              <a:rPr lang="en-US" sz="2400" dirty="0"/>
              <a:t>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63CD-6064-7E71-056C-9E03D83A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Marijuana data: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DB11F-E575-966B-1AB8-0DB6B30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306EA-CF90-12BD-2032-1FBAA6E9B523}"/>
              </a:ext>
            </a:extLst>
          </p:cNvPr>
          <p:cNvSpPr txBox="1"/>
          <p:nvPr/>
        </p:nvSpPr>
        <p:spPr>
          <a:xfrm>
            <a:off x="381000" y="1497449"/>
            <a:ext cx="80772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package=“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released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data=Arrests)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DE4E1-95F7-074E-4446-6B8D6105045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Fit a </a:t>
            </a:r>
            <a:r>
              <a:rPr lang="en-CA" dirty="0" err="1"/>
              <a:t>glm</a:t>
            </a:r>
            <a:r>
              <a:rPr lang="en-CA" dirty="0"/>
              <a:t>() model to account for </a:t>
            </a:r>
            <a:r>
              <a:rPr lang="en-CA" dirty="0">
                <a:solidFill>
                  <a:srgbClr val="0070C0"/>
                </a:solidFill>
              </a:rPr>
              <a:t>all predictors</a:t>
            </a:r>
            <a:r>
              <a:rPr lang="en-CA" dirty="0"/>
              <a:t>, plus </a:t>
            </a:r>
            <a:r>
              <a:rPr lang="en-CA" dirty="0">
                <a:solidFill>
                  <a:srgbClr val="0070C0"/>
                </a:solidFill>
              </a:rPr>
              <a:t>interactions</a:t>
            </a:r>
            <a:r>
              <a:rPr lang="en-CA" dirty="0"/>
              <a:t> with skin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B88A8-BFAA-8866-EF57-D9CDBC0881FD}"/>
              </a:ext>
            </a:extLst>
          </p:cNvPr>
          <p:cNvSpPr txBox="1"/>
          <p:nvPr/>
        </p:nvSpPr>
        <p:spPr>
          <a:xfrm>
            <a:off x="381000" y="3273623"/>
            <a:ext cx="80772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ACFCB-3E63-718D-510B-6686026A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08783"/>
            <a:ext cx="3414522" cy="3249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382D93-F86F-C9D5-FA6D-AEB8CA9E4E12}"/>
              </a:ext>
            </a:extLst>
          </p:cNvPr>
          <p:cNvSpPr txBox="1"/>
          <p:nvPr/>
        </p:nvSpPr>
        <p:spPr>
          <a:xfrm>
            <a:off x="4038600" y="3842281"/>
            <a:ext cx="4572000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Effect plot shows average effect </a:t>
            </a:r>
            <a:r>
              <a:rPr lang="en-US" sz="1600" dirty="0">
                <a:solidFill>
                  <a:srgbClr val="0070C0"/>
                </a:solidFill>
              </a:rPr>
              <a:t>controlling</a:t>
            </a:r>
            <a:r>
              <a:rPr lang="en-US" sz="1600" dirty="0"/>
              <a:t> (adjusting) for </a:t>
            </a:r>
            <a:r>
              <a:rPr lang="en-US" sz="1600" dirty="0">
                <a:solidFill>
                  <a:srgbClr val="0070C0"/>
                </a:solidFill>
              </a:rPr>
              <a:t>all</a:t>
            </a:r>
            <a:r>
              <a:rPr lang="en-US" sz="1600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(</a:t>
            </a:r>
            <a:r>
              <a:rPr lang="en-US" sz="1600" i="1" dirty="0"/>
              <a:t>Star</a:t>
            </a:r>
            <a:r>
              <a:rPr lang="en-US" sz="1600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sz="1600" dirty="0">
                <a:sym typeface="Symbol" panose="05050102010706020507" pitchFamily="18" charset="2"/>
              </a:rPr>
              <a:t>Strong 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But effect </a:t>
            </a:r>
            <a:r>
              <a:rPr lang="en-US" sz="1600" dirty="0">
                <a:solidFill>
                  <a:srgbClr val="0070C0"/>
                </a:solidFill>
                <a:sym typeface="Symbol" panose="05050102010706020507" pitchFamily="18" charset="2"/>
              </a:rPr>
              <a:t>size</a:t>
            </a:r>
            <a:r>
              <a:rPr lang="en-US" sz="1600" dirty="0">
                <a:sym typeface="Symbol" panose="05050102010706020507" pitchFamily="18" charset="2"/>
              </a:rPr>
              <a:t> smaller than reported by the </a:t>
            </a:r>
            <a:r>
              <a:rPr lang="en-US" sz="1600" i="1" dirty="0">
                <a:sym typeface="Symbol" panose="05050102010706020507" pitchFamily="18" charset="2"/>
              </a:rPr>
              <a:t>Star</a:t>
            </a:r>
            <a:endParaRPr lang="en-US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A00F7-E977-41B6-EA0F-948ECD1CDF40}"/>
              </a:ext>
            </a:extLst>
          </p:cNvPr>
          <p:cNvSpPr txBox="1"/>
          <p:nvPr/>
        </p:nvSpPr>
        <p:spPr>
          <a:xfrm>
            <a:off x="381000" y="2819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BIG Q: How large is the effect of skin color, controlling for other factors?</a:t>
            </a:r>
          </a:p>
        </p:txBody>
      </p:sp>
    </p:spTree>
    <p:extLst>
      <p:ext uri="{BB962C8B-B14F-4D97-AF65-F5344CB8AC3E}">
        <p14:creationId xmlns:p14="http://schemas.microsoft.com/office/powerpoint/2010/main" val="4066917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2107-3967-4309-9202-00D57940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Traffic stops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D0658-1C9E-5C9B-67B0-71AF912C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95515-8D16-6B93-D47F-EF2F40937974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Analysis of traffic tickets issued for </a:t>
            </a:r>
            <a:r>
              <a:rPr lang="en-CA" dirty="0">
                <a:solidFill>
                  <a:srgbClr val="0070C0"/>
                </a:solidFill>
              </a:rPr>
              <a:t>discretionary</a:t>
            </a:r>
            <a:r>
              <a:rPr lang="en-CA" dirty="0"/>
              <a:t> (non-moving) violations </a:t>
            </a:r>
          </a:p>
          <a:p>
            <a:r>
              <a:rPr lang="en-CA" dirty="0">
                <a:solidFill>
                  <a:srgbClr val="0070C0"/>
                </a:solidFill>
              </a:rPr>
              <a:t>Argument</a:t>
            </a:r>
            <a:r>
              <a:rPr lang="en-CA" dirty="0"/>
              <a:t>: Proportion of tickets to Blacks </a:t>
            </a:r>
            <a:r>
              <a:rPr lang="en-CA" dirty="0">
                <a:sym typeface="Symbol" panose="05050102010706020507" pitchFamily="18" charset="2"/>
              </a:rPr>
              <a:t> proportion in the population</a:t>
            </a:r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67F7A8-4408-76FE-950B-F9596D264799}"/>
              </a:ext>
            </a:extLst>
          </p:cNvPr>
          <p:cNvGrpSpPr/>
          <p:nvPr/>
        </p:nvGrpSpPr>
        <p:grpSpPr>
          <a:xfrm>
            <a:off x="533400" y="2254912"/>
            <a:ext cx="6959443" cy="4284000"/>
            <a:chOff x="990600" y="2254912"/>
            <a:chExt cx="6959443" cy="4284000"/>
          </a:xfrm>
        </p:grpSpPr>
        <p:pic>
          <p:nvPicPr>
            <p:cNvPr id="5" name="Picture 4" descr="A newspaper with a group of candles&#10;&#10;Description automatically generated">
              <a:extLst>
                <a:ext uri="{FF2B5EF4-FFF2-40B4-BE49-F238E27FC236}">
                  <a16:creationId xmlns:a16="http://schemas.microsoft.com/office/drawing/2014/main" id="{49980FCA-BCC5-43DC-1527-196E96A39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254912"/>
              <a:ext cx="6959443" cy="4284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40E858-3ED5-41B0-1E52-8F0C71F2E900}"/>
                </a:ext>
              </a:extLst>
            </p:cNvPr>
            <p:cNvSpPr/>
            <p:nvPr/>
          </p:nvSpPr>
          <p:spPr>
            <a:xfrm>
              <a:off x="5638800" y="5486400"/>
              <a:ext cx="1143000" cy="6873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95536-41FE-80B9-6E0A-EFB7272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24" y="1898959"/>
            <a:ext cx="2390476" cy="1457143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A8A179-0A50-13FB-DA8C-FB6E225744F2}"/>
              </a:ext>
            </a:extLst>
          </p:cNvPr>
          <p:cNvCxnSpPr/>
          <p:nvPr/>
        </p:nvCxnSpPr>
        <p:spPr>
          <a:xfrm flipV="1">
            <a:off x="5791200" y="3429000"/>
            <a:ext cx="990600" cy="2057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17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295B-6491-6CDD-80D4-339A7DBE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1630362"/>
          </a:xfrm>
        </p:spPr>
        <p:txBody>
          <a:bodyPr>
            <a:normAutofit/>
          </a:bodyPr>
          <a:lstStyle/>
          <a:p>
            <a:r>
              <a:rPr lang="en-CA" i="1" dirty="0"/>
              <a:t>Star</a:t>
            </a:r>
            <a:r>
              <a:rPr lang="en-CA" dirty="0"/>
              <a:t> gets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6A4F2-F76D-F87C-3BFC-61A8B5B9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newspaper with a person in a suit&#10;&#10;Description automatically generated">
            <a:extLst>
              <a:ext uri="{FF2B5EF4-FFF2-40B4-BE49-F238E27FC236}">
                <a16:creationId xmlns:a16="http://schemas.microsoft.com/office/drawing/2014/main" id="{47BAB91A-DECA-CDDC-CFEE-985625A3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33400"/>
            <a:ext cx="4885714" cy="55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65823-C76E-49C9-E3CE-9E4C13460B9F}"/>
              </a:ext>
            </a:extLst>
          </p:cNvPr>
          <p:cNvSpPr txBox="1"/>
          <p:nvPr/>
        </p:nvSpPr>
        <p:spPr>
          <a:xfrm>
            <a:off x="457200" y="22860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Among the most satisfying outcomes for data journalists is when their stories lead to concrete </a:t>
            </a:r>
            <a:r>
              <a:rPr lang="en-CA" sz="2000" dirty="0">
                <a:solidFill>
                  <a:srgbClr val="0070C0"/>
                </a:solidFill>
              </a:rPr>
              <a:t>attention</a:t>
            </a:r>
            <a:r>
              <a:rPr lang="en-CA" sz="2000" dirty="0"/>
              <a:t> &amp; </a:t>
            </a:r>
            <a:r>
              <a:rPr lang="en-CA" sz="2000" dirty="0">
                <a:solidFill>
                  <a:srgbClr val="0070C0"/>
                </a:solidFill>
              </a:rPr>
              <a:t>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663B6-7CAE-A6C5-24B4-495A1C3B7629}"/>
              </a:ext>
            </a:extLst>
          </p:cNvPr>
          <p:cNvSpPr txBox="1"/>
          <p:nvPr/>
        </p:nvSpPr>
        <p:spPr>
          <a:xfrm>
            <a:off x="1524000" y="52578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Front page editorials are reserved for big events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44358E-936C-73BF-CFE5-263D968A7BA4}"/>
              </a:ext>
            </a:extLst>
          </p:cNvPr>
          <p:cNvCxnSpPr/>
          <p:nvPr/>
        </p:nvCxnSpPr>
        <p:spPr>
          <a:xfrm flipV="1">
            <a:off x="3810000" y="5105400"/>
            <a:ext cx="11430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57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99F3-7DA9-6187-CAF4-63CDF94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2011362"/>
          </a:xfrm>
        </p:spPr>
        <p:txBody>
          <a:bodyPr>
            <a:normAutofit fontScale="90000"/>
          </a:bodyPr>
          <a:lstStyle/>
          <a:p>
            <a:r>
              <a:rPr lang="en-CA" dirty="0"/>
              <a:t>But not without pushback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17323-5771-5BB4-AA1A-2FD229E4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 descr="A newspaper article with a person in a suit&#10;&#10;Description automatically generated">
            <a:extLst>
              <a:ext uri="{FF2B5EF4-FFF2-40B4-BE49-F238E27FC236}">
                <a16:creationId xmlns:a16="http://schemas.microsoft.com/office/drawing/2014/main" id="{FD11B8FA-F314-B278-B47E-AFFA18425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6706"/>
            <a:ext cx="5031400" cy="6076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639D60-EB45-A4DB-B7A7-5643182B2D79}"/>
              </a:ext>
            </a:extLst>
          </p:cNvPr>
          <p:cNvSpPr/>
          <p:nvPr/>
        </p:nvSpPr>
        <p:spPr>
          <a:xfrm>
            <a:off x="5029200" y="5208294"/>
            <a:ext cx="1676400" cy="1268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AA472-B76D-3C1E-616C-06DB642D388B}"/>
              </a:ext>
            </a:extLst>
          </p:cNvPr>
          <p:cNvSpPr txBox="1"/>
          <p:nvPr/>
        </p:nvSpPr>
        <p:spPr>
          <a:xfrm>
            <a:off x="455000" y="5103674"/>
            <a:ext cx="2438400" cy="1169551"/>
          </a:xfrm>
          <a:custGeom>
            <a:avLst/>
            <a:gdLst>
              <a:gd name="connsiteX0" fmla="*/ 0 w 2438400"/>
              <a:gd name="connsiteY0" fmla="*/ 0 h 1169551"/>
              <a:gd name="connsiteX1" fmla="*/ 463296 w 2438400"/>
              <a:gd name="connsiteY1" fmla="*/ 0 h 1169551"/>
              <a:gd name="connsiteX2" fmla="*/ 877824 w 2438400"/>
              <a:gd name="connsiteY2" fmla="*/ 0 h 1169551"/>
              <a:gd name="connsiteX3" fmla="*/ 1414272 w 2438400"/>
              <a:gd name="connsiteY3" fmla="*/ 0 h 1169551"/>
              <a:gd name="connsiteX4" fmla="*/ 1877568 w 2438400"/>
              <a:gd name="connsiteY4" fmla="*/ 0 h 1169551"/>
              <a:gd name="connsiteX5" fmla="*/ 2438400 w 2438400"/>
              <a:gd name="connsiteY5" fmla="*/ 0 h 1169551"/>
              <a:gd name="connsiteX6" fmla="*/ 2438400 w 2438400"/>
              <a:gd name="connsiteY6" fmla="*/ 608167 h 1169551"/>
              <a:gd name="connsiteX7" fmla="*/ 2438400 w 2438400"/>
              <a:gd name="connsiteY7" fmla="*/ 1169551 h 1169551"/>
              <a:gd name="connsiteX8" fmla="*/ 1950720 w 2438400"/>
              <a:gd name="connsiteY8" fmla="*/ 1169551 h 1169551"/>
              <a:gd name="connsiteX9" fmla="*/ 1536192 w 2438400"/>
              <a:gd name="connsiteY9" fmla="*/ 1169551 h 1169551"/>
              <a:gd name="connsiteX10" fmla="*/ 1048512 w 2438400"/>
              <a:gd name="connsiteY10" fmla="*/ 1169551 h 1169551"/>
              <a:gd name="connsiteX11" fmla="*/ 560832 w 2438400"/>
              <a:gd name="connsiteY11" fmla="*/ 1169551 h 1169551"/>
              <a:gd name="connsiteX12" fmla="*/ 0 w 2438400"/>
              <a:gd name="connsiteY12" fmla="*/ 1169551 h 1169551"/>
              <a:gd name="connsiteX13" fmla="*/ 0 w 2438400"/>
              <a:gd name="connsiteY13" fmla="*/ 561384 h 1169551"/>
              <a:gd name="connsiteX14" fmla="*/ 0 w 2438400"/>
              <a:gd name="connsiteY1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169551" extrusionOk="0">
                <a:moveTo>
                  <a:pt x="0" y="0"/>
                </a:moveTo>
                <a:cubicBezTo>
                  <a:pt x="129870" y="-27241"/>
                  <a:pt x="319419" y="12008"/>
                  <a:pt x="463296" y="0"/>
                </a:cubicBezTo>
                <a:cubicBezTo>
                  <a:pt x="607173" y="-12008"/>
                  <a:pt x="771866" y="8214"/>
                  <a:pt x="877824" y="0"/>
                </a:cubicBezTo>
                <a:cubicBezTo>
                  <a:pt x="983782" y="-8214"/>
                  <a:pt x="1204859" y="17066"/>
                  <a:pt x="1414272" y="0"/>
                </a:cubicBezTo>
                <a:cubicBezTo>
                  <a:pt x="1623685" y="-17066"/>
                  <a:pt x="1703277" y="15473"/>
                  <a:pt x="1877568" y="0"/>
                </a:cubicBezTo>
                <a:cubicBezTo>
                  <a:pt x="2051859" y="-15473"/>
                  <a:pt x="2254362" y="16594"/>
                  <a:pt x="2438400" y="0"/>
                </a:cubicBezTo>
                <a:cubicBezTo>
                  <a:pt x="2477514" y="204061"/>
                  <a:pt x="2409390" y="372047"/>
                  <a:pt x="2438400" y="608167"/>
                </a:cubicBezTo>
                <a:cubicBezTo>
                  <a:pt x="2467410" y="844287"/>
                  <a:pt x="2423281" y="1028222"/>
                  <a:pt x="2438400" y="1169551"/>
                </a:cubicBezTo>
                <a:cubicBezTo>
                  <a:pt x="2315834" y="1189574"/>
                  <a:pt x="2134582" y="1152820"/>
                  <a:pt x="1950720" y="1169551"/>
                </a:cubicBezTo>
                <a:cubicBezTo>
                  <a:pt x="1766858" y="1186282"/>
                  <a:pt x="1687891" y="1138797"/>
                  <a:pt x="1536192" y="1169551"/>
                </a:cubicBezTo>
                <a:cubicBezTo>
                  <a:pt x="1384493" y="1200305"/>
                  <a:pt x="1158068" y="1137895"/>
                  <a:pt x="1048512" y="1169551"/>
                </a:cubicBezTo>
                <a:cubicBezTo>
                  <a:pt x="938956" y="1201207"/>
                  <a:pt x="690578" y="1148419"/>
                  <a:pt x="560832" y="1169551"/>
                </a:cubicBezTo>
                <a:cubicBezTo>
                  <a:pt x="431086" y="1190683"/>
                  <a:pt x="269835" y="1131949"/>
                  <a:pt x="0" y="1169551"/>
                </a:cubicBezTo>
                <a:cubicBezTo>
                  <a:pt x="-26984" y="979932"/>
                  <a:pt x="23845" y="817146"/>
                  <a:pt x="0" y="561384"/>
                </a:cubicBezTo>
                <a:cubicBezTo>
                  <a:pt x="-23845" y="305622"/>
                  <a:pt x="3087" y="25988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“many factors other than skin color affect how one is treated, but the effect of skin colour was </a:t>
            </a:r>
            <a:r>
              <a:rPr lang="en-CA" sz="1400" dirty="0">
                <a:solidFill>
                  <a:srgbClr val="0070C0"/>
                </a:solidFill>
              </a:rPr>
              <a:t>persistent</a:t>
            </a:r>
            <a:r>
              <a:rPr lang="en-CA" sz="1400" dirty="0"/>
              <a:t> and cannot be dismissed”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1E52B6-864F-7B64-074F-70331BBA590D}"/>
              </a:ext>
            </a:extLst>
          </p:cNvPr>
          <p:cNvCxnSpPr/>
          <p:nvPr/>
        </p:nvCxnSpPr>
        <p:spPr>
          <a:xfrm flipH="1" flipV="1">
            <a:off x="2971800" y="5562600"/>
            <a:ext cx="20574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99EFF0-B433-1D83-0C5F-304851F422D5}"/>
              </a:ext>
            </a:extLst>
          </p:cNvPr>
          <p:cNvSpPr txBox="1"/>
          <p:nvPr/>
        </p:nvSpPr>
        <p:spPr>
          <a:xfrm>
            <a:off x="4572000" y="183540"/>
            <a:ext cx="3812200" cy="646331"/>
          </a:xfrm>
          <a:custGeom>
            <a:avLst/>
            <a:gdLst>
              <a:gd name="connsiteX0" fmla="*/ 0 w 3812200"/>
              <a:gd name="connsiteY0" fmla="*/ 0 h 646331"/>
              <a:gd name="connsiteX1" fmla="*/ 506478 w 3812200"/>
              <a:gd name="connsiteY1" fmla="*/ 0 h 646331"/>
              <a:gd name="connsiteX2" fmla="*/ 936712 w 3812200"/>
              <a:gd name="connsiteY2" fmla="*/ 0 h 646331"/>
              <a:gd name="connsiteX3" fmla="*/ 1557556 w 3812200"/>
              <a:gd name="connsiteY3" fmla="*/ 0 h 646331"/>
              <a:gd name="connsiteX4" fmla="*/ 2064034 w 3812200"/>
              <a:gd name="connsiteY4" fmla="*/ 0 h 646331"/>
              <a:gd name="connsiteX5" fmla="*/ 2570512 w 3812200"/>
              <a:gd name="connsiteY5" fmla="*/ 0 h 646331"/>
              <a:gd name="connsiteX6" fmla="*/ 3191356 w 3812200"/>
              <a:gd name="connsiteY6" fmla="*/ 0 h 646331"/>
              <a:gd name="connsiteX7" fmla="*/ 3812200 w 3812200"/>
              <a:gd name="connsiteY7" fmla="*/ 0 h 646331"/>
              <a:gd name="connsiteX8" fmla="*/ 3812200 w 3812200"/>
              <a:gd name="connsiteY8" fmla="*/ 336092 h 646331"/>
              <a:gd name="connsiteX9" fmla="*/ 3812200 w 3812200"/>
              <a:gd name="connsiteY9" fmla="*/ 646331 h 646331"/>
              <a:gd name="connsiteX10" fmla="*/ 3343844 w 3812200"/>
              <a:gd name="connsiteY10" fmla="*/ 646331 h 646331"/>
              <a:gd name="connsiteX11" fmla="*/ 2799244 w 3812200"/>
              <a:gd name="connsiteY11" fmla="*/ 646331 h 646331"/>
              <a:gd name="connsiteX12" fmla="*/ 2292766 w 3812200"/>
              <a:gd name="connsiteY12" fmla="*/ 646331 h 646331"/>
              <a:gd name="connsiteX13" fmla="*/ 1671922 w 3812200"/>
              <a:gd name="connsiteY13" fmla="*/ 646331 h 646331"/>
              <a:gd name="connsiteX14" fmla="*/ 1051078 w 3812200"/>
              <a:gd name="connsiteY14" fmla="*/ 646331 h 646331"/>
              <a:gd name="connsiteX15" fmla="*/ 582722 w 3812200"/>
              <a:gd name="connsiteY15" fmla="*/ 646331 h 646331"/>
              <a:gd name="connsiteX16" fmla="*/ 0 w 3812200"/>
              <a:gd name="connsiteY16" fmla="*/ 646331 h 646331"/>
              <a:gd name="connsiteX17" fmla="*/ 0 w 3812200"/>
              <a:gd name="connsiteY17" fmla="*/ 310239 h 646331"/>
              <a:gd name="connsiteX18" fmla="*/ 0 w 3812200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2200" h="646331" extrusionOk="0">
                <a:moveTo>
                  <a:pt x="0" y="0"/>
                </a:moveTo>
                <a:cubicBezTo>
                  <a:pt x="234472" y="-26314"/>
                  <a:pt x="391391" y="23728"/>
                  <a:pt x="506478" y="0"/>
                </a:cubicBezTo>
                <a:cubicBezTo>
                  <a:pt x="621565" y="-23728"/>
                  <a:pt x="748449" y="23682"/>
                  <a:pt x="936712" y="0"/>
                </a:cubicBezTo>
                <a:cubicBezTo>
                  <a:pt x="1124975" y="-23682"/>
                  <a:pt x="1325518" y="11593"/>
                  <a:pt x="1557556" y="0"/>
                </a:cubicBezTo>
                <a:cubicBezTo>
                  <a:pt x="1789594" y="-11593"/>
                  <a:pt x="1923105" y="53775"/>
                  <a:pt x="2064034" y="0"/>
                </a:cubicBezTo>
                <a:cubicBezTo>
                  <a:pt x="2204963" y="-53775"/>
                  <a:pt x="2324536" y="20210"/>
                  <a:pt x="2570512" y="0"/>
                </a:cubicBezTo>
                <a:cubicBezTo>
                  <a:pt x="2816488" y="-20210"/>
                  <a:pt x="3052617" y="27393"/>
                  <a:pt x="3191356" y="0"/>
                </a:cubicBezTo>
                <a:cubicBezTo>
                  <a:pt x="3330095" y="-27393"/>
                  <a:pt x="3623305" y="35391"/>
                  <a:pt x="3812200" y="0"/>
                </a:cubicBezTo>
                <a:cubicBezTo>
                  <a:pt x="3840181" y="150841"/>
                  <a:pt x="3784518" y="187854"/>
                  <a:pt x="3812200" y="336092"/>
                </a:cubicBezTo>
                <a:cubicBezTo>
                  <a:pt x="3839882" y="484330"/>
                  <a:pt x="3788153" y="513455"/>
                  <a:pt x="3812200" y="646331"/>
                </a:cubicBezTo>
                <a:cubicBezTo>
                  <a:pt x="3680820" y="686629"/>
                  <a:pt x="3547053" y="601701"/>
                  <a:pt x="3343844" y="646331"/>
                </a:cubicBezTo>
                <a:cubicBezTo>
                  <a:pt x="3140635" y="690961"/>
                  <a:pt x="3055040" y="608697"/>
                  <a:pt x="2799244" y="646331"/>
                </a:cubicBezTo>
                <a:cubicBezTo>
                  <a:pt x="2543448" y="683965"/>
                  <a:pt x="2468256" y="619011"/>
                  <a:pt x="2292766" y="646331"/>
                </a:cubicBezTo>
                <a:cubicBezTo>
                  <a:pt x="2117276" y="673651"/>
                  <a:pt x="1825165" y="592500"/>
                  <a:pt x="1671922" y="646331"/>
                </a:cubicBezTo>
                <a:cubicBezTo>
                  <a:pt x="1518679" y="700162"/>
                  <a:pt x="1260843" y="631171"/>
                  <a:pt x="1051078" y="646331"/>
                </a:cubicBezTo>
                <a:cubicBezTo>
                  <a:pt x="841313" y="661491"/>
                  <a:pt x="759155" y="592707"/>
                  <a:pt x="582722" y="646331"/>
                </a:cubicBezTo>
                <a:cubicBezTo>
                  <a:pt x="406289" y="699955"/>
                  <a:pt x="200598" y="645229"/>
                  <a:pt x="0" y="646331"/>
                </a:cubicBezTo>
                <a:cubicBezTo>
                  <a:pt x="-27191" y="490181"/>
                  <a:pt x="9927" y="438138"/>
                  <a:pt x="0" y="310239"/>
                </a:cubicBezTo>
                <a:cubicBezTo>
                  <a:pt x="-9927" y="182340"/>
                  <a:pt x="16951" y="132664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 7200 “members” = $375K / member</a:t>
            </a:r>
          </a:p>
          <a:p>
            <a:r>
              <a:rPr lang="en-CA" dirty="0"/>
              <a:t>Cops: 5120 + parking </a:t>
            </a:r>
            <a:r>
              <a:rPr lang="en-CA" dirty="0" err="1"/>
              <a:t>enf</a:t>
            </a:r>
            <a:r>
              <a:rPr lang="en-CA" dirty="0"/>
              <a:t> + cadets +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8974A-59C2-8B5C-6506-D88BB74C6854}"/>
              </a:ext>
            </a:extLst>
          </p:cNvPr>
          <p:cNvSpPr txBox="1"/>
          <p:nvPr/>
        </p:nvSpPr>
        <p:spPr>
          <a:xfrm>
            <a:off x="455000" y="2667000"/>
            <a:ext cx="25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Goal? “Libel-chill to cause media to think twice…”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1CC63-282F-E55A-6E55-F90A80C07289}"/>
              </a:ext>
            </a:extLst>
          </p:cNvPr>
          <p:cNvSpPr txBox="1"/>
          <p:nvPr/>
        </p:nvSpPr>
        <p:spPr>
          <a:xfrm>
            <a:off x="455000" y="3581400"/>
            <a:ext cx="266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Judge: TOSSED!</a:t>
            </a:r>
          </a:p>
          <a:p>
            <a:r>
              <a:rPr lang="en-CA" dirty="0"/>
              <a:t>“You can’t libel an entire class”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EC46E0-9E7B-7A8E-00A0-27F41B3BD3C6}"/>
              </a:ext>
            </a:extLst>
          </p:cNvPr>
          <p:cNvCxnSpPr/>
          <p:nvPr/>
        </p:nvCxnSpPr>
        <p:spPr>
          <a:xfrm flipV="1">
            <a:off x="3962400" y="914400"/>
            <a:ext cx="9144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82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1AD0C-B417-4696-9AE8-FDD60E6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84194"/>
            <a:ext cx="5018971" cy="14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new focus and techniques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sz="2400" dirty="0"/>
              <a:t>Opening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</a:t>
            </a:r>
          </a:p>
          <a:p>
            <a:pPr lvl="1"/>
            <a:r>
              <a:rPr lang="en-US" sz="1900" dirty="0"/>
              <a:t>Unsealed: WikiLeaks, Panama Papers 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6768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505200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</a:t>
            </a:r>
            <a:r>
              <a:rPr lang="en-US" dirty="0">
                <a:highlight>
                  <a:srgbClr val="FFFF00"/>
                </a:highlight>
              </a:rPr>
              <a:t>competitive</a:t>
            </a:r>
            <a:r>
              <a:rPr lang="en-US" dirty="0"/>
              <a:t>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</a:t>
            </a:r>
            <a:r>
              <a:rPr lang="en-US" dirty="0">
                <a:highlight>
                  <a:srgbClr val="FFFF00"/>
                </a:highlight>
              </a:rPr>
              <a:t>Democrats</a:t>
            </a:r>
            <a:r>
              <a:rPr lang="en-US" dirty="0"/>
              <a:t>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</a:t>
            </a:r>
            <a:r>
              <a:rPr lang="en-US" i="1" dirty="0"/>
              <a:t>Washington Post </a:t>
            </a:r>
            <a:r>
              <a:rPr lang="en-US" dirty="0"/>
              <a:t>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</a:t>
            </a:r>
            <a:r>
              <a:rPr lang="en-US" i="1" dirty="0"/>
              <a:t>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0ED-1674-B154-AAAB-12C5897F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249362"/>
          </a:xfrm>
        </p:spPr>
        <p:txBody>
          <a:bodyPr>
            <a:normAutofit fontScale="90000"/>
          </a:bodyPr>
          <a:lstStyle/>
          <a:p>
            <a:r>
              <a:rPr lang="en-CA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B19E0-8F66-260E-B64E-04A5C128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A graph of a graph showing the cost of a health executable&#10;&#10;Description automatically generated with medium confidence">
            <a:extLst>
              <a:ext uri="{FF2B5EF4-FFF2-40B4-BE49-F238E27FC236}">
                <a16:creationId xmlns:a16="http://schemas.microsoft.com/office/drawing/2014/main" id="{5A07414D-4840-7AA3-B7DE-583C813A8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89" y="609600"/>
            <a:ext cx="5371563" cy="585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2721F-5A77-9077-A70C-F0CD0D365471}"/>
              </a:ext>
            </a:extLst>
          </p:cNvPr>
          <p:cNvSpPr txBox="1"/>
          <p:nvPr/>
        </p:nvSpPr>
        <p:spPr>
          <a:xfrm>
            <a:off x="457200" y="22098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the main message of this chart?</a:t>
            </a:r>
          </a:p>
          <a:p>
            <a:endParaRPr lang="en-CA" dirty="0"/>
          </a:p>
          <a:p>
            <a:r>
              <a:rPr lang="en-CA" dirty="0"/>
              <a:t>Why is it effective?</a:t>
            </a:r>
          </a:p>
          <a:p>
            <a:endParaRPr lang="en-CA" dirty="0"/>
          </a:p>
          <a:p>
            <a:r>
              <a:rPr lang="en-CA" dirty="0"/>
              <a:t>Would using log expenditure be better or worse?</a:t>
            </a:r>
          </a:p>
        </p:txBody>
      </p:sp>
    </p:spTree>
    <p:extLst>
      <p:ext uri="{BB962C8B-B14F-4D97-AF65-F5344CB8AC3E}">
        <p14:creationId xmlns:p14="http://schemas.microsoft.com/office/powerpoint/2010/main" val="1556484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602-A4C0-4469-8683-80DA4223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Reuters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3FCD0-156D-4457-B39E-F36BA729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B1EF9-92CC-4EA7-9AAF-4069AB275EBD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journalists at Reuters created live trackers, pulling data from different sources to generate real-time graphics with text, telling the story of the pandemic.</a:t>
            </a:r>
          </a:p>
          <a:p>
            <a:r>
              <a:rPr lang="en-US" dirty="0"/>
              <a:t>An interactive globe serves as a novel way to explore vaccination rates.</a:t>
            </a:r>
          </a:p>
        </p:txBody>
      </p:sp>
      <p:pic>
        <p:nvPicPr>
          <p:cNvPr id="7" name="Picture 6" descr="A screenshot of a screen shot of a globe&#10;&#10;Description automatically generated">
            <a:extLst>
              <a:ext uri="{FF2B5EF4-FFF2-40B4-BE49-F238E27FC236}">
                <a16:creationId xmlns:a16="http://schemas.microsoft.com/office/drawing/2014/main" id="{2C257179-1704-A3EB-E3EA-09FD9F06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68278"/>
            <a:ext cx="663230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81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12396-BCC5-473C-B09B-C2D1AA8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5B87-E234-4221-A15C-F7B58369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5488"/>
            <a:ext cx="5440490" cy="5276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61340-BC7D-406E-8596-0F72865148B3}"/>
              </a:ext>
            </a:extLst>
          </p:cNvPr>
          <p:cNvSpPr txBox="1"/>
          <p:nvPr/>
        </p:nvSpPr>
        <p:spPr>
          <a:xfrm>
            <a:off x="228600" y="304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interactive displays provide the possibility to compare countries by geographic region and income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9524-32D1-48DD-B3CA-7D9167739921}"/>
              </a:ext>
            </a:extLst>
          </p:cNvPr>
          <p:cNvSpPr txBox="1"/>
          <p:nvPr/>
        </p:nvSpPr>
        <p:spPr>
          <a:xfrm>
            <a:off x="5791200" y="1515136"/>
            <a:ext cx="3048000" cy="3693319"/>
          </a:xfrm>
          <a:custGeom>
            <a:avLst/>
            <a:gdLst>
              <a:gd name="connsiteX0" fmla="*/ 0 w 3048000"/>
              <a:gd name="connsiteY0" fmla="*/ 0 h 3693319"/>
              <a:gd name="connsiteX1" fmla="*/ 477520 w 3048000"/>
              <a:gd name="connsiteY1" fmla="*/ 0 h 3693319"/>
              <a:gd name="connsiteX2" fmla="*/ 894080 w 3048000"/>
              <a:gd name="connsiteY2" fmla="*/ 0 h 3693319"/>
              <a:gd name="connsiteX3" fmla="*/ 1463040 w 3048000"/>
              <a:gd name="connsiteY3" fmla="*/ 0 h 3693319"/>
              <a:gd name="connsiteX4" fmla="*/ 1940560 w 3048000"/>
              <a:gd name="connsiteY4" fmla="*/ 0 h 3693319"/>
              <a:gd name="connsiteX5" fmla="*/ 2418080 w 3048000"/>
              <a:gd name="connsiteY5" fmla="*/ 0 h 3693319"/>
              <a:gd name="connsiteX6" fmla="*/ 3048000 w 3048000"/>
              <a:gd name="connsiteY6" fmla="*/ 0 h 3693319"/>
              <a:gd name="connsiteX7" fmla="*/ 3048000 w 3048000"/>
              <a:gd name="connsiteY7" fmla="*/ 453751 h 3693319"/>
              <a:gd name="connsiteX8" fmla="*/ 3048000 w 3048000"/>
              <a:gd name="connsiteY8" fmla="*/ 981368 h 3693319"/>
              <a:gd name="connsiteX9" fmla="*/ 3048000 w 3048000"/>
              <a:gd name="connsiteY9" fmla="*/ 1435118 h 3693319"/>
              <a:gd name="connsiteX10" fmla="*/ 3048000 w 3048000"/>
              <a:gd name="connsiteY10" fmla="*/ 1888869 h 3693319"/>
              <a:gd name="connsiteX11" fmla="*/ 3048000 w 3048000"/>
              <a:gd name="connsiteY11" fmla="*/ 2416486 h 3693319"/>
              <a:gd name="connsiteX12" fmla="*/ 3048000 w 3048000"/>
              <a:gd name="connsiteY12" fmla="*/ 2981036 h 3693319"/>
              <a:gd name="connsiteX13" fmla="*/ 3048000 w 3048000"/>
              <a:gd name="connsiteY13" fmla="*/ 3693319 h 3693319"/>
              <a:gd name="connsiteX14" fmla="*/ 2540000 w 3048000"/>
              <a:gd name="connsiteY14" fmla="*/ 3693319 h 3693319"/>
              <a:gd name="connsiteX15" fmla="*/ 2092960 w 3048000"/>
              <a:gd name="connsiteY15" fmla="*/ 3693319 h 3693319"/>
              <a:gd name="connsiteX16" fmla="*/ 1584960 w 3048000"/>
              <a:gd name="connsiteY16" fmla="*/ 3693319 h 3693319"/>
              <a:gd name="connsiteX17" fmla="*/ 1016000 w 3048000"/>
              <a:gd name="connsiteY17" fmla="*/ 3693319 h 3693319"/>
              <a:gd name="connsiteX18" fmla="*/ 508000 w 3048000"/>
              <a:gd name="connsiteY18" fmla="*/ 3693319 h 3693319"/>
              <a:gd name="connsiteX19" fmla="*/ 0 w 3048000"/>
              <a:gd name="connsiteY19" fmla="*/ 3693319 h 3693319"/>
              <a:gd name="connsiteX20" fmla="*/ 0 w 3048000"/>
              <a:gd name="connsiteY20" fmla="*/ 3239568 h 3693319"/>
              <a:gd name="connsiteX21" fmla="*/ 0 w 3048000"/>
              <a:gd name="connsiteY21" fmla="*/ 2748885 h 3693319"/>
              <a:gd name="connsiteX22" fmla="*/ 0 w 3048000"/>
              <a:gd name="connsiteY22" fmla="*/ 2147401 h 3693319"/>
              <a:gd name="connsiteX23" fmla="*/ 0 w 3048000"/>
              <a:gd name="connsiteY23" fmla="*/ 1619784 h 3693319"/>
              <a:gd name="connsiteX24" fmla="*/ 0 w 3048000"/>
              <a:gd name="connsiteY24" fmla="*/ 1129100 h 3693319"/>
              <a:gd name="connsiteX25" fmla="*/ 0 w 3048000"/>
              <a:gd name="connsiteY25" fmla="*/ 712283 h 3693319"/>
              <a:gd name="connsiteX26" fmla="*/ 0 w 3048000"/>
              <a:gd name="connsiteY26" fmla="*/ 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8000" h="3693319" extrusionOk="0">
                <a:moveTo>
                  <a:pt x="0" y="0"/>
                </a:moveTo>
                <a:cubicBezTo>
                  <a:pt x="218936" y="-48455"/>
                  <a:pt x="353700" y="19811"/>
                  <a:pt x="477520" y="0"/>
                </a:cubicBezTo>
                <a:cubicBezTo>
                  <a:pt x="601340" y="-19811"/>
                  <a:pt x="718346" y="9190"/>
                  <a:pt x="894080" y="0"/>
                </a:cubicBezTo>
                <a:cubicBezTo>
                  <a:pt x="1069814" y="-9190"/>
                  <a:pt x="1325697" y="44376"/>
                  <a:pt x="1463040" y="0"/>
                </a:cubicBezTo>
                <a:cubicBezTo>
                  <a:pt x="1600383" y="-44376"/>
                  <a:pt x="1806404" y="31567"/>
                  <a:pt x="1940560" y="0"/>
                </a:cubicBezTo>
                <a:cubicBezTo>
                  <a:pt x="2074716" y="-31567"/>
                  <a:pt x="2277687" y="38295"/>
                  <a:pt x="2418080" y="0"/>
                </a:cubicBezTo>
                <a:cubicBezTo>
                  <a:pt x="2558473" y="-38295"/>
                  <a:pt x="2885065" y="14589"/>
                  <a:pt x="3048000" y="0"/>
                </a:cubicBezTo>
                <a:cubicBezTo>
                  <a:pt x="3096945" y="194685"/>
                  <a:pt x="3018977" y="244971"/>
                  <a:pt x="3048000" y="453751"/>
                </a:cubicBezTo>
                <a:cubicBezTo>
                  <a:pt x="3077023" y="662531"/>
                  <a:pt x="3041578" y="859162"/>
                  <a:pt x="3048000" y="981368"/>
                </a:cubicBezTo>
                <a:cubicBezTo>
                  <a:pt x="3054422" y="1103574"/>
                  <a:pt x="3039900" y="1239184"/>
                  <a:pt x="3048000" y="1435118"/>
                </a:cubicBezTo>
                <a:cubicBezTo>
                  <a:pt x="3056100" y="1631052"/>
                  <a:pt x="3037907" y="1684825"/>
                  <a:pt x="3048000" y="1888869"/>
                </a:cubicBezTo>
                <a:cubicBezTo>
                  <a:pt x="3058093" y="2092913"/>
                  <a:pt x="3011189" y="2270162"/>
                  <a:pt x="3048000" y="2416486"/>
                </a:cubicBezTo>
                <a:cubicBezTo>
                  <a:pt x="3084811" y="2562810"/>
                  <a:pt x="3022126" y="2753095"/>
                  <a:pt x="3048000" y="2981036"/>
                </a:cubicBezTo>
                <a:cubicBezTo>
                  <a:pt x="3073874" y="3208977"/>
                  <a:pt x="2976045" y="3506740"/>
                  <a:pt x="3048000" y="3693319"/>
                </a:cubicBezTo>
                <a:cubicBezTo>
                  <a:pt x="2944631" y="3750800"/>
                  <a:pt x="2688040" y="3638798"/>
                  <a:pt x="2540000" y="3693319"/>
                </a:cubicBezTo>
                <a:cubicBezTo>
                  <a:pt x="2391960" y="3747840"/>
                  <a:pt x="2198413" y="3684442"/>
                  <a:pt x="2092960" y="3693319"/>
                </a:cubicBezTo>
                <a:cubicBezTo>
                  <a:pt x="1987507" y="3702196"/>
                  <a:pt x="1707110" y="3677716"/>
                  <a:pt x="1584960" y="3693319"/>
                </a:cubicBezTo>
                <a:cubicBezTo>
                  <a:pt x="1462810" y="3708922"/>
                  <a:pt x="1287600" y="3670794"/>
                  <a:pt x="1016000" y="3693319"/>
                </a:cubicBezTo>
                <a:cubicBezTo>
                  <a:pt x="744400" y="3715844"/>
                  <a:pt x="758642" y="3649429"/>
                  <a:pt x="508000" y="3693319"/>
                </a:cubicBezTo>
                <a:cubicBezTo>
                  <a:pt x="257358" y="3737209"/>
                  <a:pt x="134443" y="3687396"/>
                  <a:pt x="0" y="3693319"/>
                </a:cubicBezTo>
                <a:cubicBezTo>
                  <a:pt x="-17535" y="3579149"/>
                  <a:pt x="24220" y="3418605"/>
                  <a:pt x="0" y="3239568"/>
                </a:cubicBezTo>
                <a:cubicBezTo>
                  <a:pt x="-24220" y="3060531"/>
                  <a:pt x="51032" y="2949877"/>
                  <a:pt x="0" y="2748885"/>
                </a:cubicBezTo>
                <a:cubicBezTo>
                  <a:pt x="-51032" y="2547893"/>
                  <a:pt x="20373" y="2380626"/>
                  <a:pt x="0" y="2147401"/>
                </a:cubicBezTo>
                <a:cubicBezTo>
                  <a:pt x="-20373" y="1914176"/>
                  <a:pt x="49920" y="1867468"/>
                  <a:pt x="0" y="1619784"/>
                </a:cubicBezTo>
                <a:cubicBezTo>
                  <a:pt x="-49920" y="1372100"/>
                  <a:pt x="41410" y="1285298"/>
                  <a:pt x="0" y="1129100"/>
                </a:cubicBezTo>
                <a:cubicBezTo>
                  <a:pt x="-41410" y="972902"/>
                  <a:pt x="28258" y="900550"/>
                  <a:pt x="0" y="712283"/>
                </a:cubicBezTo>
                <a:cubicBezTo>
                  <a:pt x="-28258" y="524016"/>
                  <a:pt x="50242" y="31073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“Reuters also took on the</a:t>
            </a:r>
          </a:p>
          <a:p>
            <a:r>
              <a:rPr lang="en-US" dirty="0"/>
              <a:t>hard task of tracking the vaccination policies that determined who had access to COVID-19 vaccines in countries around the world. </a:t>
            </a:r>
          </a:p>
          <a:p>
            <a:endParaRPr lang="en-US" dirty="0"/>
          </a:p>
          <a:p>
            <a:r>
              <a:rPr lang="en-US" dirty="0"/>
              <a:t>That meant creating a unifying structure to catalogue the different phases of each country's vaccination</a:t>
            </a:r>
          </a:p>
          <a:p>
            <a:r>
              <a:rPr lang="en-US" dirty="0"/>
              <a:t>rollout plan.”</a:t>
            </a:r>
          </a:p>
          <a:p>
            <a:r>
              <a:rPr lang="en-US" dirty="0"/>
              <a:t>-- Prasanta Kumar Dutta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B069-3883-4FBD-B2A9-43304AC8782B}"/>
              </a:ext>
            </a:extLst>
          </p:cNvPr>
          <p:cNvSpPr txBox="1"/>
          <p:nvPr/>
        </p:nvSpPr>
        <p:spPr>
          <a:xfrm>
            <a:off x="5867400" y="56388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https://graphics.reuters.com/world-coronavirus-tracker-and-maps/vaccination-rollout-and-access/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52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0CE87-6230-5F85-195C-63B7B2F4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Flatten the curve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4F304-8226-34F4-BC0D-AA0409C4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A cartoon of a person and a blue curve&#10;&#10;Description automatically generated">
            <a:extLst>
              <a:ext uri="{FF2B5EF4-FFF2-40B4-BE49-F238E27FC236}">
                <a16:creationId xmlns:a16="http://schemas.microsoft.com/office/drawing/2014/main" id="{00BA57E1-D2B7-E0EE-ADE5-C8771375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6858000" cy="431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03194-9633-D2AF-1220-9FE7CAB1D32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Infographic created by epidemiologist Dr. </a:t>
            </a:r>
            <a:r>
              <a:rPr lang="en-CA" dirty="0" err="1"/>
              <a:t>Siouxsie</a:t>
            </a:r>
            <a:r>
              <a:rPr lang="en-CA" dirty="0"/>
              <a:t> Wiles &amp; illustrator Toby Morris for the New Zealand publication </a:t>
            </a:r>
            <a:r>
              <a:rPr lang="en-CA" dirty="0">
                <a:hlinkClick r:id="rId3"/>
              </a:rPr>
              <a:t>The Spinoff.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FBA45-C531-658A-038C-715162B90A1C}"/>
              </a:ext>
            </a:extLst>
          </p:cNvPr>
          <p:cNvSpPr txBox="1"/>
          <p:nvPr/>
        </p:nvSpPr>
        <p:spPr>
          <a:xfrm>
            <a:off x="685800" y="61722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Robert </a:t>
            </a:r>
            <a:r>
              <a:rPr lang="en-CA" sz="1400" dirty="0" err="1"/>
              <a:t>Kosara</a:t>
            </a:r>
            <a:r>
              <a:rPr lang="en-CA" sz="1400" dirty="0"/>
              <a:t>, </a:t>
            </a:r>
            <a:r>
              <a:rPr lang="en-CA" sz="1400" dirty="0">
                <a:hlinkClick r:id="rId4"/>
              </a:rPr>
              <a:t>https://eagereyes.org/blog/2020/the-visual-evolution-of-the-flattening-the-curve-information-graphic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53EB6-1B7E-3B73-6274-D2DCA30AB6E5}"/>
              </a:ext>
            </a:extLst>
          </p:cNvPr>
          <p:cNvSpPr txBox="1"/>
          <p:nvPr/>
        </p:nvSpPr>
        <p:spPr>
          <a:xfrm>
            <a:off x="7239000" y="1828800"/>
            <a:ext cx="152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Animated, rather than separate panels</a:t>
            </a:r>
          </a:p>
          <a:p>
            <a:endParaRPr lang="en-CA" sz="1600" dirty="0"/>
          </a:p>
          <a:p>
            <a:r>
              <a:rPr lang="en-CA" sz="1600" dirty="0"/>
              <a:t>Clear, memorable title</a:t>
            </a:r>
          </a:p>
          <a:p>
            <a:endParaRPr lang="en-CA" sz="1600" dirty="0"/>
          </a:p>
          <a:p>
            <a:r>
              <a:rPr lang="en-CA" sz="1600" dirty="0"/>
              <a:t>Simple drawing rather than messy data</a:t>
            </a:r>
          </a:p>
          <a:p>
            <a:endParaRPr lang="en-CA" sz="1600" dirty="0"/>
          </a:p>
          <a:p>
            <a:r>
              <a:rPr lang="en-CA" sz="1600" dirty="0"/>
              <a:t>Cases vs. capacity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4F3F7-A381-E370-DE3B-8B09EE374291}"/>
              </a:ext>
            </a:extLst>
          </p:cNvPr>
          <p:cNvSpPr txBox="1"/>
          <p:nvPr/>
        </p:nvSpPr>
        <p:spPr>
          <a:xfrm>
            <a:off x="6934200" y="18288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7B367-500D-319E-360F-66BE3088C4A2}"/>
              </a:ext>
            </a:extLst>
          </p:cNvPr>
          <p:cNvSpPr txBox="1"/>
          <p:nvPr/>
        </p:nvSpPr>
        <p:spPr>
          <a:xfrm>
            <a:off x="6972300" y="27928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40C17-B0C9-1B1E-6A59-483FE5D525BF}"/>
              </a:ext>
            </a:extLst>
          </p:cNvPr>
          <p:cNvSpPr txBox="1"/>
          <p:nvPr/>
        </p:nvSpPr>
        <p:spPr>
          <a:xfrm>
            <a:off x="6972300" y="35023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7BB0A-72A3-AEFC-D586-673DB4D5D706}"/>
              </a:ext>
            </a:extLst>
          </p:cNvPr>
          <p:cNvSpPr txBox="1"/>
          <p:nvPr/>
        </p:nvSpPr>
        <p:spPr>
          <a:xfrm>
            <a:off x="6947105" y="448105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1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E0B7-3AA7-96BB-3B5E-23FE7AF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“Data” in Data Journalism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290D9-E80F-CC44-9195-E0909F20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EA13912F-2D74-E0E5-9A4B-C2B18F694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280211"/>
            <a:ext cx="7277100" cy="404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CA5AE6-5A8E-39CF-6BD4-BC4799F9E1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Investigative reporting generates messy databases from various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Challenges: Organize, clean, filter,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Goals: Find the story; make it credible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ED224-6779-AB26-3A0D-68E2233CC434}"/>
              </a:ext>
            </a:extLst>
          </p:cNvPr>
          <p:cNvSpPr txBox="1"/>
          <p:nvPr/>
        </p:nvSpPr>
        <p:spPr>
          <a:xfrm>
            <a:off x="685800" y="64770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Jim Rankin, </a:t>
            </a:r>
            <a:r>
              <a:rPr lang="en-CA" sz="1400" dirty="0">
                <a:hlinkClick r:id="rId3"/>
              </a:rPr>
              <a:t>Data Successes</a:t>
            </a:r>
            <a:r>
              <a:rPr lang="en-CA" sz="1400" dirty="0"/>
              <a:t>, 6135 Guest lecture, 2020</a:t>
            </a:r>
          </a:p>
        </p:txBody>
      </p:sp>
      <p:pic>
        <p:nvPicPr>
          <p:cNvPr id="10" name="Picture 9" descr="A close-up of a person&#10;&#10;Description automatically generated">
            <a:extLst>
              <a:ext uri="{FF2B5EF4-FFF2-40B4-BE49-F238E27FC236}">
                <a16:creationId xmlns:a16="http://schemas.microsoft.com/office/drawing/2014/main" id="{07097797-226F-654F-D7A8-D3360983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35" y="1070106"/>
            <a:ext cx="1050429" cy="10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1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  <a:p>
            <a:r>
              <a:rPr lang="en-US" sz="1200" dirty="0">
                <a:hlinkClick r:id="rId3"/>
              </a:rPr>
              <a:t>https://github.com/friendly/TrumpLies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A27914-62C2-46EE-BC67-F1576950D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79783"/>
            <a:ext cx="722058" cy="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823"/>
            <a:ext cx="8193024" cy="419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it’s like waiting for a kidney transplant in the U.S.?</a:t>
            </a:r>
          </a:p>
          <a:p>
            <a:pPr algn="ctr"/>
            <a:r>
              <a:rPr lang="en-US" sz="2400" dirty="0"/>
              <a:t>More importantly: What can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37599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85AC-2BD0-413B-8C4F-C07D0481061F}"/>
              </a:ext>
            </a:extLst>
          </p:cNvPr>
          <p:cNvSpPr txBox="1"/>
          <p:nvPr/>
        </p:nvSpPr>
        <p:spPr>
          <a:xfrm>
            <a:off x="571500" y="2244117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Waitlist length / Donors &amp; blood type, by state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CBCB7-27C9-4F73-B7AE-1EFAA32F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307172"/>
            <a:ext cx="7495238" cy="52761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8FEF08-8312-DFA8-7F61-46C8EFA2BD16}"/>
              </a:ext>
            </a:extLst>
          </p:cNvPr>
          <p:cNvSpPr/>
          <p:nvPr/>
        </p:nvSpPr>
        <p:spPr>
          <a:xfrm>
            <a:off x="609600" y="5791200"/>
            <a:ext cx="2895600" cy="7921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780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689CE-8E5F-4C98-B943-DBAE4BF3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9696"/>
            <a:ext cx="7696200" cy="5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5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177-F03E-4BA8-90EE-6D6F0E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Drill-down to tell a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FEBAB-01E1-4F0C-BCAE-3344D66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8A0FC96-627D-4D11-8A8F-CB6A51A2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2009396"/>
            <a:ext cx="6172788" cy="325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8FE6-CAB2-49AF-87E7-3A1CFE740FC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Wall Street Journal </a:t>
            </a:r>
            <a:r>
              <a:rPr lang="en-US" dirty="0"/>
              <a:t>published this interactive story of potential conflicts of interest in the business holdings of Donald Trump and his family (2017)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8C48-AE8C-4079-8468-CD2E3986C500}"/>
              </a:ext>
            </a:extLst>
          </p:cNvPr>
          <p:cNvSpPr txBox="1"/>
          <p:nvPr/>
        </p:nvSpPr>
        <p:spPr>
          <a:xfrm>
            <a:off x="609600" y="6352956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https://www.wsj.com/graphics/donald-trump-potential-conflicts-of-interest/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39880-6676-47FA-82A1-CD91823DA075}"/>
              </a:ext>
            </a:extLst>
          </p:cNvPr>
          <p:cNvSpPr txBox="1"/>
          <p:nvPr/>
        </p:nvSpPr>
        <p:spPr>
          <a:xfrm>
            <a:off x="457200" y="525076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“The most difficult part of many visualization projects, and certainly of this one, was distilling a complex, messy dataset into a clean visualization with a clear takeaway,” says Eastwood.</a:t>
            </a:r>
          </a:p>
        </p:txBody>
      </p:sp>
    </p:spTree>
    <p:extLst>
      <p:ext uri="{BB962C8B-B14F-4D97-AF65-F5344CB8AC3E}">
        <p14:creationId xmlns:p14="http://schemas.microsoft.com/office/powerpoint/2010/main" val="876673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B5784-EAF8-45D9-9913-4AD2D9C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E237-B52B-4A09-8CE3-210476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45" y="104705"/>
            <a:ext cx="5047619" cy="3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CBE1C-83F9-4638-87FF-283B07D6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86200"/>
            <a:ext cx="3180952" cy="20095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ED1B-C068-4597-8F59-FB817946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8" y="3030679"/>
            <a:ext cx="4266667" cy="327619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90DAC-13B2-4B91-834B-FA708C096489}"/>
              </a:ext>
            </a:extLst>
          </p:cNvPr>
          <p:cNvSpPr txBox="1"/>
          <p:nvPr/>
        </p:nvSpPr>
        <p:spPr>
          <a:xfrm>
            <a:off x="400448" y="685800"/>
            <a:ext cx="340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part of the story, hovering with the mouse reveals the details of a particular investment and links to others</a:t>
            </a:r>
          </a:p>
        </p:txBody>
      </p:sp>
    </p:spTree>
    <p:extLst>
      <p:ext uri="{BB962C8B-B14F-4D97-AF65-F5344CB8AC3E}">
        <p14:creationId xmlns:p14="http://schemas.microsoft.com/office/powerpoint/2010/main" val="3125167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5FE29-31F3-40F1-A5BE-6C331BA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British MP Expense Scandal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45641-B5DC-4535-A650-69C0C9DF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6612-4D0D-4CBA-9525-B81AC3DC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6" y="1937185"/>
            <a:ext cx="5561848" cy="472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39620-F982-40FB-8D59-A790A19EAB9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May 2009, an unknown government employee copied a terabyte of documents on MP expenses and released these to </a:t>
            </a:r>
            <a:r>
              <a:rPr lang="en-US" i="1" dirty="0"/>
              <a:t>The Daily Telegraph</a:t>
            </a:r>
          </a:p>
        </p:txBody>
      </p:sp>
    </p:spTree>
    <p:extLst>
      <p:ext uri="{BB962C8B-B14F-4D97-AF65-F5344CB8AC3E}">
        <p14:creationId xmlns:p14="http://schemas.microsoft.com/office/powerpoint/2010/main" val="3330093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D6BC-1C3D-45BC-A53C-E8E66E1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The Guardian</a:t>
            </a:r>
            <a:r>
              <a:rPr lang="en-US" dirty="0"/>
              <a:t>: Crowd sourcing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2B328-63AD-4849-91EF-C5C66EC4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81881D-0CF9-48B3-888F-BC8DA8B8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77730"/>
            <a:ext cx="5951736" cy="355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7B0E-2C65-4CC4-BD6F-14A6BD460BCD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June 2009, The British House of Commons released 700,000 documents detailing every expense claim over for 4 years by all 644 MPs.</a:t>
            </a:r>
          </a:p>
          <a:p>
            <a:r>
              <a:rPr lang="en-US" i="1" dirty="0"/>
              <a:t>The Guardian </a:t>
            </a:r>
            <a:r>
              <a:rPr lang="en-US" dirty="0"/>
              <a:t>launched a crowd sourced experiment inviting readers to investigate these claims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E4E54-BC0E-427C-AA66-588521E16C19}"/>
              </a:ext>
            </a:extLst>
          </p:cNvPr>
          <p:cNvSpPr txBox="1"/>
          <p:nvPr/>
        </p:nvSpPr>
        <p:spPr>
          <a:xfrm>
            <a:off x="609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https://www.theguardian.com/news/datablog/2009/sep/18/mps-expenses-westminster-data-house-of-commons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67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E0EC-DE05-195B-9827-E7F97046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13" y="428604"/>
            <a:ext cx="2718354" cy="204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Examples of #DDJ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B8E50-5E3D-2788-404A-C3CB77B5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659" y="2509357"/>
            <a:ext cx="3078057" cy="3642418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color of money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Hurricane Andrew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Predicting elections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Election reporting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Measles, vaccines, COVID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Truth &amp; </a:t>
            </a:r>
            <a:r>
              <a:rPr lang="en-US" sz="4300" dirty="0">
                <a:solidFill>
                  <a:schemeClr val="bg1"/>
                </a:solidFill>
              </a:rPr>
              <a:t>L</a:t>
            </a: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ies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Gun deaths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98863-EE90-31D9-DEC9-E404B62D0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39" b="1"/>
          <a:stretch/>
        </p:blipFill>
        <p:spPr>
          <a:xfrm>
            <a:off x="3312612" y="507238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C324338-7A53-B7E3-3E63-7EAAE21D7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4" r="15804" b="4"/>
          <a:stretch/>
        </p:blipFill>
        <p:spPr bwMode="auto">
          <a:xfrm>
            <a:off x="5599926" y="10"/>
            <a:ext cx="1923338" cy="2469732"/>
          </a:xfrm>
          <a:custGeom>
            <a:avLst/>
            <a:gdLst/>
            <a:ahLst/>
            <a:cxnLst/>
            <a:rect l="l" t="t" r="r" b="b"/>
            <a:pathLst>
              <a:path w="2564451" h="2469742">
                <a:moveTo>
                  <a:pt x="799668" y="0"/>
                </a:moveTo>
                <a:lnTo>
                  <a:pt x="1764783" y="0"/>
                </a:lnTo>
                <a:lnTo>
                  <a:pt x="1781325" y="6055"/>
                </a:lnTo>
                <a:cubicBezTo>
                  <a:pt x="2241535" y="200707"/>
                  <a:pt x="2564451" y="656401"/>
                  <a:pt x="2564451" y="1187517"/>
                </a:cubicBezTo>
                <a:cubicBezTo>
                  <a:pt x="2564451" y="1895670"/>
                  <a:pt x="1990379" y="2469742"/>
                  <a:pt x="1282225" y="2469742"/>
                </a:cubicBezTo>
                <a:cubicBezTo>
                  <a:pt x="574072" y="2469742"/>
                  <a:pt x="0" y="1895670"/>
                  <a:pt x="0" y="1187517"/>
                </a:cubicBezTo>
                <a:cubicBezTo>
                  <a:pt x="0" y="656401"/>
                  <a:pt x="322916" y="200707"/>
                  <a:pt x="783126" y="60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3D4E88-7656-184D-18E8-E8352E13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31"/>
          <a:stretch/>
        </p:blipFill>
        <p:spPr>
          <a:xfrm>
            <a:off x="7309586" y="1711922"/>
            <a:ext cx="1834415" cy="2822268"/>
          </a:xfrm>
          <a:custGeom>
            <a:avLst/>
            <a:gdLst/>
            <a:ahLst/>
            <a:cxnLst/>
            <a:rect l="l" t="t" r="r" b="b"/>
            <a:pathLst>
              <a:path w="2445887" h="2822268">
                <a:moveTo>
                  <a:pt x="1411134" y="0"/>
                </a:moveTo>
                <a:cubicBezTo>
                  <a:pt x="1800808" y="0"/>
                  <a:pt x="2153592" y="157947"/>
                  <a:pt x="2408957" y="413312"/>
                </a:cubicBezTo>
                <a:lnTo>
                  <a:pt x="2445887" y="453946"/>
                </a:lnTo>
                <a:lnTo>
                  <a:pt x="2445887" y="2368323"/>
                </a:lnTo>
                <a:lnTo>
                  <a:pt x="2408957" y="2408957"/>
                </a:lnTo>
                <a:cubicBezTo>
                  <a:pt x="2153592" y="2664322"/>
                  <a:pt x="1800808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3D2F7B-BD57-794D-52EE-2A1771DE8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91" r="11367" b="-1"/>
          <a:stretch/>
        </p:blipFill>
        <p:spPr>
          <a:xfrm>
            <a:off x="4706835" y="3215582"/>
            <a:ext cx="2816427" cy="3642418"/>
          </a:xfrm>
          <a:custGeom>
            <a:avLst/>
            <a:gdLst/>
            <a:ahLst/>
            <a:cxnLst/>
            <a:rect l="l" t="t" r="r" b="b"/>
            <a:pathLst>
              <a:path w="3755236" h="3642418">
                <a:moveTo>
                  <a:pt x="1877618" y="0"/>
                </a:moveTo>
                <a:cubicBezTo>
                  <a:pt x="2914598" y="0"/>
                  <a:pt x="3755236" y="840638"/>
                  <a:pt x="3755236" y="1877618"/>
                </a:cubicBezTo>
                <a:cubicBezTo>
                  <a:pt x="3755236" y="2655353"/>
                  <a:pt x="3282377" y="3322646"/>
                  <a:pt x="2608472" y="3607684"/>
                </a:cubicBezTo>
                <a:lnTo>
                  <a:pt x="2513570" y="3642418"/>
                </a:lnTo>
                <a:lnTo>
                  <a:pt x="1241666" y="3642418"/>
                </a:lnTo>
                <a:lnTo>
                  <a:pt x="1146765" y="3607684"/>
                </a:lnTo>
                <a:cubicBezTo>
                  <a:pt x="472859" y="3322646"/>
                  <a:pt x="0" y="2655353"/>
                  <a:pt x="0" y="1877618"/>
                </a:cubicBezTo>
                <a:cubicBezTo>
                  <a:pt x="0" y="840638"/>
                  <a:pt x="840638" y="0"/>
                  <a:pt x="1877618" y="0"/>
                </a:cubicBezTo>
                <a:close/>
              </a:path>
            </a:pathLst>
          </a:custGeom>
        </p:spPr>
      </p:pic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47070" y="3459526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35514" y="4353009"/>
            <a:ext cx="1317006" cy="1756026"/>
            <a:chOff x="5734099" y="3067130"/>
            <a:chExt cx="724484" cy="72452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06713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26377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2637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126377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855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2447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24477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0392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631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63172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631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223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06713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26374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2637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855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8552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2447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2447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039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631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631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4223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81479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407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9987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99" y="365912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5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6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2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3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0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2" y="371827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8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9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4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5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2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3" y="377752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9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5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7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9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8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5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481479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481476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407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40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407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407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407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40732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9988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998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998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6591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6591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7" y="3659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3" y="37182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5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40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1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8" y="371826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6" y="371827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0" y="377755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9" y="3777526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77748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0" y="377744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43" y="377746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70BE-3905-CD0E-E693-410FE87A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81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2C0-DB7B-4890-9211-0027845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sourcing: The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ED22C-BFE4-45F5-B805-EB54C0A6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“Using our system, you will be able to find your MP - or any member - and look at their records directly. For every page for every MP, you will be able to:”</a:t>
            </a:r>
          </a:p>
          <a:p>
            <a:pPr lvl="1"/>
            <a:r>
              <a:rPr lang="en-US" sz="2000" dirty="0"/>
              <a:t>comment on individual expenses</a:t>
            </a:r>
          </a:p>
          <a:p>
            <a:pPr lvl="1"/>
            <a:r>
              <a:rPr lang="en-US" sz="2000" dirty="0"/>
              <a:t>highlight ones of interest</a:t>
            </a:r>
          </a:p>
          <a:p>
            <a:pPr lvl="1"/>
            <a:r>
              <a:rPr lang="en-US" sz="2000" dirty="0"/>
              <a:t>tell us how interesting that receipt is</a:t>
            </a:r>
          </a:p>
          <a:p>
            <a:pPr lvl="1"/>
            <a:r>
              <a:rPr lang="en-US" sz="2000" dirty="0"/>
              <a:t>Help by entering the numbers on the page</a:t>
            </a:r>
          </a:p>
          <a:p>
            <a:r>
              <a:rPr lang="en-US" sz="2400" dirty="0"/>
              <a:t>Using that information, we will begin to be able to piece together a unique picture of how MPs claims have changed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867EA-1C8F-4D58-B940-0555B3F9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34AD-5C59-4F3C-97CF-D9B3BD85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86000"/>
            <a:ext cx="26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1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9637-E491-44F1-932F-B38ECD9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1C65-7DE8-4D1F-9925-3159576D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43" y="543285"/>
            <a:ext cx="6085714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7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ACFA0-E871-4870-9E5F-945B9A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2B710-F756-47EC-BB55-7967791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AF3A-7C01-4F1F-8756-08FF3C14F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01683"/>
            <a:ext cx="5852160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882B-06D3-4DF4-A2B1-FAC7099F76D1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January 2017, The </a:t>
            </a:r>
            <a:r>
              <a:rPr lang="en-US" i="1" dirty="0"/>
              <a:t>International Consortium of Investigative Journalists </a:t>
            </a:r>
            <a:r>
              <a:rPr lang="en-US" dirty="0"/>
              <a:t>released the “Panama Papers”, exposing the tax avoidance schemes of the Panama-based firm </a:t>
            </a:r>
            <a:r>
              <a:rPr lang="en-US" dirty="0" err="1"/>
              <a:t>Mossack</a:t>
            </a:r>
            <a:r>
              <a:rPr lang="en-US" dirty="0"/>
              <a:t> Fonseca.</a:t>
            </a:r>
          </a:p>
          <a:p>
            <a:r>
              <a:rPr lang="en-US" dirty="0"/>
              <a:t>Two terabytes of data, over 40 years, 210,000 companies in 21 offshore jurisdictions</a:t>
            </a:r>
          </a:p>
          <a:p>
            <a:r>
              <a:rPr lang="en-US" dirty="0"/>
              <a:t>IJIC: 280 top investigative journalists, &gt;100 media partners, &gt;100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C413-BD40-4381-9975-2543109475A2}"/>
              </a:ext>
            </a:extLst>
          </p:cNvPr>
          <p:cNvSpPr txBox="1"/>
          <p:nvPr/>
        </p:nvSpPr>
        <p:spPr>
          <a:xfrm>
            <a:off x="609600" y="635635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https://www.icij.org/investigations/panama-papers/</a:t>
            </a:r>
            <a:r>
              <a:rPr lang="en-US" sz="1600" dirty="0"/>
              <a:t> 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9F84926-83BB-3D95-13C9-05906A287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619"/>
            <a:ext cx="8919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9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DE97-451D-4160-9F87-152C976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DAFC3-762D-4DC3-A12E-5AF7D0C6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D16AA-0411-46FB-BF96-032319F25C63}"/>
              </a:ext>
            </a:extLst>
          </p:cNvPr>
          <p:cNvSpPr txBox="1"/>
          <p:nvPr/>
        </p:nvSpPr>
        <p:spPr>
          <a:xfrm>
            <a:off x="457200" y="12954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findings: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Files reveal offshore holdings of 140 politicians &amp; public officials around the world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Current &amp; former world leaders include: PM of Iceland, the king of Saudi Arabia, …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&gt;214,000 offshore entities, connected to people in more than 200 countries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Major banks have driven the creation of hard-to-trace companies in offshore havens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9A49F1-6360-45F2-B137-D6CC970E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224"/>
            <a:ext cx="4456471" cy="3745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DF5523-CEDB-36CC-B1CA-DC1F36F6D7B7}"/>
              </a:ext>
            </a:extLst>
          </p:cNvPr>
          <p:cNvSpPr txBox="1"/>
          <p:nvPr/>
        </p:nvSpPr>
        <p:spPr>
          <a:xfrm>
            <a:off x="5410200" y="3048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could this graph be improved?</a:t>
            </a:r>
          </a:p>
        </p:txBody>
      </p:sp>
    </p:spTree>
    <p:extLst>
      <p:ext uri="{BB962C8B-B14F-4D97-AF65-F5344CB8AC3E}">
        <p14:creationId xmlns:p14="http://schemas.microsoft.com/office/powerpoint/2010/main" val="2163688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0A0-617D-487D-90DA-81C4E062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E7C5-7E2E-418F-8AFE-03B24E4B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68656"/>
          </a:xfrm>
        </p:spPr>
        <p:txBody>
          <a:bodyPr/>
          <a:lstStyle/>
          <a:p>
            <a:r>
              <a:rPr lang="en-US" sz="2000" dirty="0"/>
              <a:t>An exponential growth in the number of small, privately owned satellites has opened wide new vistas for investigative reporting.</a:t>
            </a:r>
          </a:p>
          <a:p>
            <a:r>
              <a:rPr lang="en-US" sz="2000" dirty="0"/>
              <a:t>Media access to satellite company images data bases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journalists gaining near real-time reporting source for breaking stories.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AE3B-5D8F-4843-BCDA-34E6D9B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DE14D4-934C-4A75-8BE9-6CEA588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2658"/>
            <a:ext cx="5780952" cy="38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D1764-F196-43A8-91BE-21ECE39CC1E8}"/>
              </a:ext>
            </a:extLst>
          </p:cNvPr>
          <p:cNvSpPr txBox="1"/>
          <p:nvPr/>
        </p:nvSpPr>
        <p:spPr>
          <a:xfrm>
            <a:off x="65532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86144-853D-B6BF-EF89-9783F8FF0A81}"/>
              </a:ext>
            </a:extLst>
          </p:cNvPr>
          <p:cNvSpPr txBox="1"/>
          <p:nvPr/>
        </p:nvSpPr>
        <p:spPr>
          <a:xfrm>
            <a:off x="6324600" y="586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US" sz="1200" dirty="0"/>
              <a:t>Mark Corcoran (2018), </a:t>
            </a:r>
            <a:r>
              <a:rPr lang="en-US" sz="1200" i="1" dirty="0">
                <a:hlinkClick r:id="rId3"/>
              </a:rPr>
              <a:t>Satellite Journalism – The Big Picture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31096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4EAB-D4B8-49CD-8A36-C5794CC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Journalism: Smoking Guns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518B-92B9-4D5A-B183-4A9B62C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61389"/>
          </a:xfrm>
        </p:spPr>
        <p:txBody>
          <a:bodyPr/>
          <a:lstStyle/>
          <a:p>
            <a:r>
              <a:rPr lang="en-US" sz="2400" dirty="0"/>
              <a:t>Satellite imagery has provided ‘smoking-gun’ evidence for:</a:t>
            </a:r>
          </a:p>
          <a:p>
            <a:pPr lvl="1"/>
            <a:r>
              <a:rPr lang="en-US" sz="2000" dirty="0"/>
              <a:t>investigative reporting of human rights abuses (</a:t>
            </a:r>
            <a:r>
              <a:rPr lang="en-US" sz="2000" dirty="0" err="1"/>
              <a:t>Htusan</a:t>
            </a:r>
            <a:r>
              <a:rPr lang="en-US" sz="2000" dirty="0"/>
              <a:t> et al., 2015)</a:t>
            </a:r>
          </a:p>
          <a:p>
            <a:pPr lvl="1"/>
            <a:r>
              <a:rPr lang="en-US" sz="2000" dirty="0"/>
              <a:t>exposure of environmental destruction in remote locations (e.g., the Amazon: Weir, 2017)</a:t>
            </a:r>
          </a:p>
          <a:p>
            <a:pPr lvl="1"/>
            <a:r>
              <a:rPr lang="en-US" sz="2000" dirty="0"/>
              <a:t>before &amp; after imagery of natural disasters (Murphy, 2018)</a:t>
            </a:r>
          </a:p>
          <a:p>
            <a:pPr lvl="1"/>
            <a:r>
              <a:rPr lang="en-US" sz="2000" dirty="0"/>
              <a:t>analyses of military build-ups (e.g.: China’s construction of artificial islands in the South China Sea Wu et al., 2018)</a:t>
            </a:r>
          </a:p>
          <a:p>
            <a:pPr lvl="1"/>
            <a:r>
              <a:rPr lang="en-US" sz="2000" dirty="0"/>
              <a:t>missile launches and nuclear testing in North Korea (Fifield and Taylor, 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F30-3BE6-4B44-9E60-51E9446B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DBB6-0A10-46E8-A389-FE14C747AFE5}"/>
              </a:ext>
            </a:extLst>
          </p:cNvPr>
          <p:cNvSpPr txBox="1"/>
          <p:nvPr/>
        </p:nvSpPr>
        <p:spPr>
          <a:xfrm>
            <a:off x="457200" y="59436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Mark Corcoran (2018), </a:t>
            </a:r>
            <a:r>
              <a:rPr lang="en-US" sz="1400" i="1" dirty="0"/>
              <a:t>Satellite Journalism – The Big Picture</a:t>
            </a:r>
            <a:r>
              <a:rPr lang="en-US" sz="1400" dirty="0"/>
              <a:t>, </a:t>
            </a:r>
            <a:r>
              <a:rPr lang="en-US" sz="1400" dirty="0">
                <a:hlinkClick r:id="rId2"/>
              </a:rPr>
              <a:t>https://reutersinstitute.politics.ox.ac.uk/sites/default/files/2018-10/ Mark%20Corcoran%2C%20Satellite%20Journalism_1.pdf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82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9D87-27E3-0AE9-6D2A-0152D9F6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Cuban Missile Crisis: Before vs. After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17CCD-DCA4-A533-52D4-7A3DFACF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An aerial view of a military area&#10;&#10;Description automatically generated">
            <a:extLst>
              <a:ext uri="{FF2B5EF4-FFF2-40B4-BE49-F238E27FC236}">
                <a16:creationId xmlns:a16="http://schemas.microsoft.com/office/drawing/2014/main" id="{7B0CDB5B-ACD9-343F-0D37-3EE0E80CB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5" y="1981200"/>
            <a:ext cx="3707701" cy="3060000"/>
          </a:xfrm>
          <a:prstGeom prst="rect">
            <a:avLst/>
          </a:prstGeom>
        </p:spPr>
      </p:pic>
      <p:pic>
        <p:nvPicPr>
          <p:cNvPr id="8" name="Picture 7" descr="An aerial view of a forest&#10;&#10;Description automatically generated">
            <a:extLst>
              <a:ext uri="{FF2B5EF4-FFF2-40B4-BE49-F238E27FC236}">
                <a16:creationId xmlns:a16="http://schemas.microsoft.com/office/drawing/2014/main" id="{34998AF6-6EE9-D95C-ECE3-6873AA65E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85" y="1986116"/>
            <a:ext cx="3919350" cy="30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36D383-A603-C3A1-EE94-118A7B7F2F7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 DDJ, but: U-2 photographs on Oct 14-15, 1962 were used to identify the build-up of  Soviet medium-range ballistic missiles in sites in Cuba, providing VISUAL PROOF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8DE5E-02C5-770D-908A-BC8374862539}"/>
              </a:ext>
            </a:extLst>
          </p:cNvPr>
          <p:cNvSpPr txBox="1"/>
          <p:nvPr/>
        </p:nvSpPr>
        <p:spPr>
          <a:xfrm>
            <a:off x="476865" y="6172200"/>
            <a:ext cx="782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https://nsarchive.gwu.edu/document/29153-oct-14-first-u-2-photographs-soviet-missiles-cuba-1962</a:t>
            </a:r>
            <a:r>
              <a:rPr lang="en-CA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41021-0650-FD09-969C-EED06335FE60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Analysts were able to identify: missile trailers, launching equipment,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0442B-1A6A-CA0E-0B43-872D2A4CE757}"/>
              </a:ext>
            </a:extLst>
          </p:cNvPr>
          <p:cNvSpPr txBox="1"/>
          <p:nvPr/>
        </p:nvSpPr>
        <p:spPr>
          <a:xfrm>
            <a:off x="5943600" y="28194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Missile trailer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5A5B5-B5F2-6B01-E6D9-5961EDB08BFA}"/>
              </a:ext>
            </a:extLst>
          </p:cNvPr>
          <p:cNvSpPr txBox="1"/>
          <p:nvPr/>
        </p:nvSpPr>
        <p:spPr>
          <a:xfrm>
            <a:off x="5029200" y="3169622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Launcher</a:t>
            </a:r>
          </a:p>
        </p:txBody>
      </p:sp>
    </p:spTree>
    <p:extLst>
      <p:ext uri="{BB962C8B-B14F-4D97-AF65-F5344CB8AC3E}">
        <p14:creationId xmlns:p14="http://schemas.microsoft.com/office/powerpoint/2010/main" val="4310486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59D2-33C5-70A9-C54E-602873CA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Before-After Sweeps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B265B-03D5-9762-D8BF-658D5876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0FB1E96D-022B-CCFE-8D5B-EC13BB9C9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6328"/>
            <a:ext cx="8229601" cy="3993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CB08E-9238-1854-CD1F-ED8039413237}"/>
              </a:ext>
            </a:extLst>
          </p:cNvPr>
          <p:cNvSpPr txBox="1"/>
          <p:nvPr/>
        </p:nvSpPr>
        <p:spPr>
          <a:xfrm>
            <a:off x="457199" y="990600"/>
            <a:ext cx="8229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 moving window technique allows one to see before-after comparisons directly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36165-811A-673F-BD34-815A70A09B20}"/>
              </a:ext>
            </a:extLst>
          </p:cNvPr>
          <p:cNvSpPr txBox="1"/>
          <p:nvPr/>
        </p:nvSpPr>
        <p:spPr>
          <a:xfrm>
            <a:off x="457199" y="6356350"/>
            <a:ext cx="762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hlinkClick r:id="rId3"/>
              </a:rPr>
              <a:t>https://www.planet.com/gallery/#!/post/ammonium-nitrate-explosion</a:t>
            </a:r>
            <a:r>
              <a:rPr lang="en-CA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0CC6F-350C-DDA0-670B-B90CF9B964F7}"/>
              </a:ext>
            </a:extLst>
          </p:cNvPr>
          <p:cNvSpPr txBox="1"/>
          <p:nvPr/>
        </p:nvSpPr>
        <p:spPr>
          <a:xfrm>
            <a:off x="457199" y="1817132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of Ammonium Nitrate explosion at the port of Beirut, Lebanon, Aug. 5, 2020</a:t>
            </a:r>
          </a:p>
        </p:txBody>
      </p:sp>
    </p:spTree>
    <p:extLst>
      <p:ext uri="{BB962C8B-B14F-4D97-AF65-F5344CB8AC3E}">
        <p14:creationId xmlns:p14="http://schemas.microsoft.com/office/powerpoint/2010/main" val="3470464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3B0F-FAAC-4CD8-952C-582D400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7FB7F-6C57-456F-964F-F24A6A4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6" y="381000"/>
            <a:ext cx="6052704" cy="5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9F0EB-4C4A-4308-9D7E-62787CD49CE1}"/>
              </a:ext>
            </a:extLst>
          </p:cNvPr>
          <p:cNvSpPr txBox="1"/>
          <p:nvPr/>
        </p:nvSpPr>
        <p:spPr>
          <a:xfrm>
            <a:off x="228600" y="391886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La Pampa gold mine in Peru</a:t>
            </a:r>
          </a:p>
          <a:p>
            <a:endParaRPr lang="it-IT" dirty="0"/>
          </a:p>
          <a:p>
            <a:r>
              <a:rPr lang="en-US" sz="1600" dirty="0"/>
              <a:t>In 2016, mining operations were extended</a:t>
            </a:r>
          </a:p>
          <a:p>
            <a:r>
              <a:rPr lang="en-US" sz="1600" dirty="0"/>
              <a:t>S. of the Malinowski River, illegally entering the Tambopata National Reserve—a protected forest.</a:t>
            </a:r>
          </a:p>
          <a:p>
            <a:endParaRPr lang="en-US" sz="1600" dirty="0"/>
          </a:p>
          <a:p>
            <a:r>
              <a:rPr lang="en-US" sz="1600" dirty="0"/>
              <a:t>The Amazon Conservation Association used </a:t>
            </a:r>
            <a:r>
              <a:rPr lang="en-US" sz="1600" dirty="0">
                <a:hlinkClick r:id="rId3"/>
              </a:rPr>
              <a:t>Planet Labs</a:t>
            </a:r>
            <a:r>
              <a:rPr lang="en-US" sz="1600" dirty="0"/>
              <a:t>  data to track 100s of</a:t>
            </a:r>
          </a:p>
          <a:p>
            <a:r>
              <a:rPr lang="en-US" sz="1600" dirty="0"/>
              <a:t>hectares of illegal expansion and mapped alterations to the course of the Malinowski River.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B224-9A97-4F3E-A51B-EEBE77F9629B}"/>
              </a:ext>
            </a:extLst>
          </p:cNvPr>
          <p:cNvSpPr txBox="1"/>
          <p:nvPr/>
        </p:nvSpPr>
        <p:spPr>
          <a:xfrm>
            <a:off x="381000" y="59436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Peruvian government intervened and actively targeted illegal mining operations inside the reserve.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CF4A-97F4-4205-B437-9C82A352B522}"/>
              </a:ext>
            </a:extLst>
          </p:cNvPr>
          <p:cNvSpPr txBox="1"/>
          <p:nvPr/>
        </p:nvSpPr>
        <p:spPr>
          <a:xfrm>
            <a:off x="6553200" y="6019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Images: Planet Labs </a:t>
            </a:r>
            <a:r>
              <a:rPr lang="en-US" sz="1200" dirty="0">
                <a:hlinkClick r:id="rId3"/>
              </a:rPr>
              <a:t>https://www.planet.com/</a:t>
            </a:r>
            <a:r>
              <a:rPr lang="en-US" sz="12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DAEAC-9F52-B116-1646-1EEFDC4C3E1B}"/>
              </a:ext>
            </a:extLst>
          </p:cNvPr>
          <p:cNvSpPr/>
          <p:nvPr/>
        </p:nvSpPr>
        <p:spPr>
          <a:xfrm>
            <a:off x="5712542" y="363794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F94C8-1344-A368-396B-3DCF7ABF2A49}"/>
              </a:ext>
            </a:extLst>
          </p:cNvPr>
          <p:cNvSpPr/>
          <p:nvPr/>
        </p:nvSpPr>
        <p:spPr>
          <a:xfrm>
            <a:off x="2631638" y="3113140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8B5CE-3ED0-00B0-8B0C-FECEBB344D8D}"/>
              </a:ext>
            </a:extLst>
          </p:cNvPr>
          <p:cNvSpPr/>
          <p:nvPr/>
        </p:nvSpPr>
        <p:spPr>
          <a:xfrm>
            <a:off x="5673967" y="3110915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96A92-0786-C1F9-F1A4-B3652ECD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Remote sensing tools for telling stories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C55B0-4E3E-6F78-3499-21A51080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A two magazines with text on them&#10;&#10;Description automatically generated">
            <a:extLst>
              <a:ext uri="{FF2B5EF4-FFF2-40B4-BE49-F238E27FC236}">
                <a16:creationId xmlns:a16="http://schemas.microsoft.com/office/drawing/2014/main" id="{8D2D7441-9DB3-F788-4127-163674D9C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00" y="1828800"/>
            <a:ext cx="5538900" cy="39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FA7A9-73EB-69BF-07AD-815515F3757E}"/>
              </a:ext>
            </a:extLst>
          </p:cNvPr>
          <p:cNvSpPr txBox="1"/>
          <p:nvPr/>
        </p:nvSpPr>
        <p:spPr>
          <a:xfrm>
            <a:off x="1752600" y="635635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Taken from: Rob </a:t>
            </a:r>
            <a:r>
              <a:rPr lang="en-CA" sz="1600" dirty="0" err="1"/>
              <a:t>Simmon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From Space to Story in Data Journalism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7D1F2-73CC-CFC6-7BF4-A5157762069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data provides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to the news, </a:t>
            </a:r>
            <a:r>
              <a:rPr lang="en-CA" dirty="0">
                <a:solidFill>
                  <a:srgbClr val="0070C0"/>
                </a:solidFill>
              </a:rPr>
              <a:t>documents</a:t>
            </a:r>
            <a:r>
              <a:rPr lang="en-CA" dirty="0"/>
              <a:t> events, and a tool for </a:t>
            </a:r>
            <a:r>
              <a:rPr lang="en-CA" dirty="0">
                <a:solidFill>
                  <a:srgbClr val="0070C0"/>
                </a:solidFill>
              </a:rPr>
              <a:t>investigation</a:t>
            </a:r>
            <a:r>
              <a:rPr lang="en-CA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2D245-9435-7CE3-4707-C82A18D81FF8}"/>
              </a:ext>
            </a:extLst>
          </p:cNvPr>
          <p:cNvSpPr txBox="1"/>
          <p:nvPr/>
        </p:nvSpPr>
        <p:spPr>
          <a:xfrm>
            <a:off x="1600200" y="588645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U.S. spy satellite image of a Soviet shipyard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D2E7F-5B9A-A457-82F4-701D4F68B6AF}"/>
              </a:ext>
            </a:extLst>
          </p:cNvPr>
          <p:cNvSpPr txBox="1"/>
          <p:nvPr/>
        </p:nvSpPr>
        <p:spPr>
          <a:xfrm>
            <a:off x="4495800" y="588645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3D rendering of Hurricane Linda (NOAA)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FF528-8982-AE09-EC0E-CA0B7DB8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545267"/>
            <a:ext cx="961905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black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</a:t>
            </a:r>
            <a:r>
              <a:rPr lang="en-US" dirty="0">
                <a:highlight>
                  <a:srgbClr val="FFFF00"/>
                </a:highlight>
              </a:rPr>
              <a:t>computer-assisted reporting </a:t>
            </a:r>
            <a:r>
              <a:rPr lang="en-US" dirty="0"/>
              <a:t>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D7181-5B6C-5491-A216-4C772D26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 descr="A satellite image of the earth&#10;&#10;Description automatically generated">
            <a:extLst>
              <a:ext uri="{FF2B5EF4-FFF2-40B4-BE49-F238E27FC236}">
                <a16:creationId xmlns:a16="http://schemas.microsoft.com/office/drawing/2014/main" id="{C751FACC-06AD-75B2-F290-5152040D0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1" y="1179721"/>
            <a:ext cx="7019177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943BB-6F36-2B98-7820-908B1EBF9405}"/>
              </a:ext>
            </a:extLst>
          </p:cNvPr>
          <p:cNvSpPr txBox="1"/>
          <p:nvPr/>
        </p:nvSpPr>
        <p:spPr>
          <a:xfrm>
            <a:off x="914400" y="3048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image of smoke from wildfires provides the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&amp; </a:t>
            </a:r>
            <a:r>
              <a:rPr lang="en-CA" dirty="0">
                <a:solidFill>
                  <a:srgbClr val="0070C0"/>
                </a:solidFill>
              </a:rPr>
              <a:t>scope</a:t>
            </a:r>
            <a:r>
              <a:rPr lang="en-CA" dirty="0"/>
              <a:t> for this story, justifying the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3633-56A2-FCD7-AC8E-CB39A3CEB592}"/>
              </a:ext>
            </a:extLst>
          </p:cNvPr>
          <p:cNvSpPr txBox="1"/>
          <p:nvPr/>
        </p:nvSpPr>
        <p:spPr>
          <a:xfrm>
            <a:off x="6858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Zoë </a:t>
            </a:r>
            <a:r>
              <a:rPr lang="en-CA" sz="1400" dirty="0" err="1"/>
              <a:t>Schlanger</a:t>
            </a:r>
            <a:r>
              <a:rPr lang="en-CA" sz="1400" dirty="0"/>
              <a:t> &amp; Daniel Wolfe, </a:t>
            </a:r>
            <a:r>
              <a:rPr lang="en-CA" sz="1400" dirty="0">
                <a:hlinkClick r:id="rId3"/>
              </a:rPr>
              <a:t>The fires in the Amazon were likely set intentionally</a:t>
            </a:r>
            <a:r>
              <a:rPr lang="en-CA" sz="1400" dirty="0"/>
              <a:t>, </a:t>
            </a:r>
            <a:r>
              <a:rPr lang="en-CA" sz="1400" i="1" dirty="0"/>
              <a:t>Quartz</a:t>
            </a:r>
            <a:r>
              <a:rPr lang="en-CA" sz="1400" dirty="0"/>
              <a:t>, Aug. 2019</a:t>
            </a:r>
          </a:p>
        </p:txBody>
      </p:sp>
    </p:spTree>
    <p:extLst>
      <p:ext uri="{BB962C8B-B14F-4D97-AF65-F5344CB8AC3E}">
        <p14:creationId xmlns:p14="http://schemas.microsoft.com/office/powerpoint/2010/main" val="3493386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50221-437A-442F-FF87-E6D72AB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for DDJ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AF01D-9F46-5859-3FAF-90E47B3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E948EB7F-D374-A2A2-5DC3-64AFE434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1066800"/>
            <a:ext cx="5052543" cy="2324554"/>
          </a:xfrm>
          <a:prstGeom prst="rect">
            <a:avLst/>
          </a:prstGeom>
        </p:spPr>
      </p:pic>
      <p:pic>
        <p:nvPicPr>
          <p:cNvPr id="7" name="Picture 6" descr="A graph with purple and pink dots&#10;&#10;Description automatically generated">
            <a:extLst>
              <a:ext uri="{FF2B5EF4-FFF2-40B4-BE49-F238E27FC236}">
                <a16:creationId xmlns:a16="http://schemas.microsoft.com/office/drawing/2014/main" id="{4E1B3C9A-51A7-812B-23D2-4AACE7DF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506437"/>
            <a:ext cx="4676285" cy="305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17634-F1B8-3F90-C394-ECA8C3808EB3}"/>
              </a:ext>
            </a:extLst>
          </p:cNvPr>
          <p:cNvSpPr txBox="1"/>
          <p:nvPr/>
        </p:nvSpPr>
        <p:spPr>
          <a:xfrm>
            <a:off x="533401" y="61722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https://datajournalism.com/survey/2022/skills-and-tools/</a:t>
            </a:r>
            <a:r>
              <a:rPr lang="en-CA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1C0AF-CD4D-D1FF-E825-F0F8759DFF40}"/>
              </a:ext>
            </a:extLst>
          </p:cNvPr>
          <p:cNvSpPr txBox="1"/>
          <p:nvPr/>
        </p:nvSpPr>
        <p:spPr>
          <a:xfrm>
            <a:off x="5715000" y="1447800"/>
            <a:ext cx="2847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Of those who </a:t>
            </a:r>
            <a:r>
              <a:rPr lang="en-CA" dirty="0">
                <a:solidFill>
                  <a:srgbClr val="0070C0"/>
                </a:solidFill>
              </a:rPr>
              <a:t>program</a:t>
            </a:r>
            <a:r>
              <a:rPr lang="en-CA" dirty="0"/>
              <a:t>, most use Python &amp; HTML, followed by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E372-08EF-986E-F4D7-4FCCAA271724}"/>
              </a:ext>
            </a:extLst>
          </p:cNvPr>
          <p:cNvSpPr txBox="1"/>
          <p:nvPr/>
        </p:nvSpPr>
        <p:spPr>
          <a:xfrm>
            <a:off x="533400" y="4114800"/>
            <a:ext cx="335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Data analysis &amp; </a:t>
            </a:r>
            <a:r>
              <a:rPr lang="en-CA" dirty="0" err="1">
                <a:solidFill>
                  <a:srgbClr val="0070C0"/>
                </a:solidFill>
              </a:rPr>
              <a:t>dataviz</a:t>
            </a:r>
            <a:r>
              <a:rPr lang="en-CA" dirty="0">
                <a:solidFill>
                  <a:srgbClr val="0070C0"/>
                </a:solidFill>
              </a:rPr>
              <a:t> </a:t>
            </a:r>
            <a:r>
              <a:rPr lang="en-CA" dirty="0"/>
              <a:t>mostly done with Excel &amp; Google sheets, followed by </a:t>
            </a:r>
            <a:r>
              <a:rPr lang="en-CA" dirty="0" err="1"/>
              <a:t>Datawrapper</a:t>
            </a:r>
            <a:r>
              <a:rPr lang="en-CA" dirty="0"/>
              <a:t>, Flourish, Tableau</a:t>
            </a:r>
          </a:p>
        </p:txBody>
      </p:sp>
    </p:spTree>
    <p:extLst>
      <p:ext uri="{BB962C8B-B14F-4D97-AF65-F5344CB8AC3E}">
        <p14:creationId xmlns:p14="http://schemas.microsoft.com/office/powerpoint/2010/main" val="389964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6652-82CF-A898-66D0-393D9C03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Popular DDJ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00CC4-4EC6-11CB-1C6B-2F333678C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CA" sz="2400" dirty="0" err="1">
                <a:hlinkClick r:id="rId2"/>
              </a:rPr>
              <a:t>OpenRefine</a:t>
            </a:r>
            <a:r>
              <a:rPr lang="en-CA" sz="2400" dirty="0"/>
              <a:t>: Like Excel, but includes data wrangling tools</a:t>
            </a:r>
          </a:p>
          <a:p>
            <a:r>
              <a:rPr lang="en-CA" sz="2400" dirty="0">
                <a:hlinkClick r:id="rId3"/>
              </a:rPr>
              <a:t>Tableau Public</a:t>
            </a:r>
            <a:r>
              <a:rPr lang="en-CA" sz="2400" dirty="0"/>
              <a:t>: Menu-driven data vis tool</a:t>
            </a:r>
          </a:p>
          <a:p>
            <a:r>
              <a:rPr lang="en-CA" sz="2400" dirty="0" err="1">
                <a:hlinkClick r:id="rId4"/>
              </a:rPr>
              <a:t>Datawrapper</a:t>
            </a:r>
            <a:r>
              <a:rPr lang="en-CA" sz="2400" dirty="0"/>
              <a:t>: Open source tool for easy charts, maps, tables</a:t>
            </a:r>
          </a:p>
          <a:p>
            <a:r>
              <a:rPr lang="en-CA" sz="2400" dirty="0">
                <a:hlinkClick r:id="rId5"/>
              </a:rPr>
              <a:t>Flourish</a:t>
            </a:r>
            <a:r>
              <a:rPr lang="en-CA" sz="2400" dirty="0"/>
              <a:t>: DDJ tool for creating interactive, dynamic stories</a:t>
            </a:r>
          </a:p>
          <a:p>
            <a:r>
              <a:rPr lang="en-CA" sz="2400" dirty="0">
                <a:hlinkClick r:id="rId6"/>
              </a:rPr>
              <a:t>Google Data Studio</a:t>
            </a:r>
            <a:r>
              <a:rPr lang="en-CA" sz="2400" dirty="0"/>
              <a:t>: web-based data visualization tool</a:t>
            </a:r>
          </a:p>
          <a:p>
            <a:endParaRPr lang="en-CA" sz="2400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392B0-D9CA-141A-7A61-A2CF151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03CFA-1D81-2090-4A69-5982BD369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4495800"/>
            <a:ext cx="7848600" cy="1585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723BC-580B-B438-D87E-39ED5934877A}"/>
              </a:ext>
            </a:extLst>
          </p:cNvPr>
          <p:cNvSpPr txBox="1"/>
          <p:nvPr/>
        </p:nvSpPr>
        <p:spPr>
          <a:xfrm>
            <a:off x="647700" y="38862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Ask Google: “software for data journalism”:</a:t>
            </a:r>
          </a:p>
        </p:txBody>
      </p:sp>
    </p:spTree>
    <p:extLst>
      <p:ext uri="{BB962C8B-B14F-4D97-AF65-F5344CB8AC3E}">
        <p14:creationId xmlns:p14="http://schemas.microsoft.com/office/powerpoint/2010/main" val="3950646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9723-CA1B-CC99-BFEC-B89EEE8D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Open Refine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D2A20-8B54-3EC7-20BF-38C359B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627F1-DA97-BF2C-4B38-70A95C43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382000" cy="4106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FF5BF-8016-BD95-0E4D-9A55FC17D32A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https://openrefine.org/</a:t>
            </a:r>
            <a:r>
              <a:rPr lang="en-CA" dirty="0"/>
              <a:t>  free, open source tool for working with messy data: cleaning it; transforming it from one format into another; and extending it with web services and external data.</a:t>
            </a:r>
          </a:p>
        </p:txBody>
      </p:sp>
    </p:spTree>
    <p:extLst>
      <p:ext uri="{BB962C8B-B14F-4D97-AF65-F5344CB8AC3E}">
        <p14:creationId xmlns:p14="http://schemas.microsoft.com/office/powerpoint/2010/main" val="321941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F8786B-6557-22CE-C3B2-489B2903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Tableau 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27DA1-C0F6-708D-73A2-84D8CF1B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0AB2E-6CCC-9F53-3DDA-0DC12A38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82" y="1752600"/>
            <a:ext cx="8091818" cy="4379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77BF2-617D-8EF4-5480-494C47C0B81A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free platform to explore, create, and publicly share data visualizations online.</a:t>
            </a:r>
          </a:p>
        </p:txBody>
      </p:sp>
      <p:pic>
        <p:nvPicPr>
          <p:cNvPr id="10" name="Picture 9" descr="A group of colorful crosses&#10;&#10;Description automatically generated">
            <a:extLst>
              <a:ext uri="{FF2B5EF4-FFF2-40B4-BE49-F238E27FC236}">
                <a16:creationId xmlns:a16="http://schemas.microsoft.com/office/drawing/2014/main" id="{07A1B065-804F-EF41-10B9-F0266FE4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1" y="104422"/>
            <a:ext cx="1056393" cy="1056393"/>
          </a:xfrm>
          <a:prstGeom prst="rect">
            <a:avLst/>
          </a:prstGeom>
        </p:spPr>
      </p:pic>
      <p:pic>
        <p:nvPicPr>
          <p:cNvPr id="11" name="Picture 10" descr="A group of colorful crosses&#10;&#10;Description automatically generated">
            <a:extLst>
              <a:ext uri="{FF2B5EF4-FFF2-40B4-BE49-F238E27FC236}">
                <a16:creationId xmlns:a16="http://schemas.microsoft.com/office/drawing/2014/main" id="{D0F6E490-21EC-4B5D-F3ED-86B1D7004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46" y="84149"/>
            <a:ext cx="1056393" cy="10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072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6D27-DD4E-A68A-99A3-3947D0B7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070AD-2C93-C040-3C73-421E2DE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65FD1-D7E8-2F70-894E-5C763507A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4106"/>
            <a:ext cx="7543800" cy="4692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3F9FC-6F3D-0013-962B-8E7AD2CDE594}"/>
              </a:ext>
            </a:extLst>
          </p:cNvPr>
          <p:cNvSpPr txBox="1"/>
          <p:nvPr/>
        </p:nvSpPr>
        <p:spPr>
          <a:xfrm>
            <a:off x="762000" y="6400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https://flourish.studio/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23FD-F97E-D06A-211F-E237132A4206}"/>
              </a:ext>
            </a:extLst>
          </p:cNvPr>
          <p:cNvSpPr txBox="1"/>
          <p:nvPr/>
        </p:nvSpPr>
        <p:spPr>
          <a:xfrm>
            <a:off x="457200" y="117316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Popular DDJ tool for creating interactive, dynamic stories and </a:t>
            </a:r>
            <a:r>
              <a:rPr lang="en-CA" dirty="0" err="1"/>
              <a:t>datavis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CDBFD-A2F6-E1FA-7BC5-62E89DC6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13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BCDC-9292-7BFA-0486-18D2B40E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Flourish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DECD8-577A-427B-5C46-9E02E5DB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Flourish-data-import">
            <a:hlinkClick r:id="" action="ppaction://media"/>
            <a:extLst>
              <a:ext uri="{FF2B5EF4-FFF2-40B4-BE49-F238E27FC236}">
                <a16:creationId xmlns:a16="http://schemas.microsoft.com/office/drawing/2014/main" id="{9AFB9CB8-F634-F9DE-EAF0-FAB74DBD0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706561"/>
            <a:ext cx="3238526" cy="2941639"/>
          </a:xfrm>
          <a:prstGeom prst="rect">
            <a:avLst/>
          </a:prstGeom>
        </p:spPr>
      </p:pic>
      <p:pic>
        <p:nvPicPr>
          <p:cNvPr id="6" name="Flourish-lcr_square">
            <a:hlinkClick r:id="" action="ppaction://media"/>
            <a:extLst>
              <a:ext uri="{FF2B5EF4-FFF2-40B4-BE49-F238E27FC236}">
                <a16:creationId xmlns:a16="http://schemas.microsoft.com/office/drawing/2014/main" id="{BAF0424E-D0A6-BF05-B2B9-0635DFDE34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3111" y="1946327"/>
            <a:ext cx="2960177" cy="2701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13F9-4A02-0792-380F-A6A41ECB3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D77F22-FA27-4BAE-E3E7-4B9FA45DFC52}"/>
              </a:ext>
            </a:extLst>
          </p:cNvPr>
          <p:cNvSpPr txBox="1"/>
          <p:nvPr/>
        </p:nvSpPr>
        <p:spPr>
          <a:xfrm>
            <a:off x="457200" y="1219200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Drag &amp; drop data import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8E67C-F4D3-6B55-6F9E-E88B9F0E4C0A}"/>
              </a:ext>
            </a:extLst>
          </p:cNvPr>
          <p:cNvSpPr txBox="1"/>
          <p:nvPr/>
        </p:nvSpPr>
        <p:spPr>
          <a:xfrm>
            <a:off x="5073111" y="1219200"/>
            <a:ext cx="361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36653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5F22-A976-7DF7-9204-6B3A4BED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E6719-1AC3-75F4-7B4F-E0617278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AE1F24B1-C6DC-7F43-8B2C-5AD5B001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68054"/>
            <a:ext cx="7714031" cy="318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4C181-2E4A-AB51-6CA5-842808911F53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Menu-driven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Copy/paste, import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Choose chart/map/table type, edit (JS under the hood)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Emphasis on responsive, interactive charts/maps/tables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Embed responsive code in web or export as static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9F44B-4A7C-0EB8-1FD7-3F3F368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74" y="1297224"/>
            <a:ext cx="2289951" cy="13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1997-F16C-71AA-5804-ED001A67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75A69-B261-3F56-7FA0-50D0BF12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Datawrapper-edit-chart">
            <a:hlinkClick r:id="" action="ppaction://media"/>
            <a:extLst>
              <a:ext uri="{FF2B5EF4-FFF2-40B4-BE49-F238E27FC236}">
                <a16:creationId xmlns:a16="http://schemas.microsoft.com/office/drawing/2014/main" id="{A0B0B691-F330-0290-1A58-657B64CC4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524000"/>
            <a:ext cx="6477000" cy="46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21F20-BBF7-408F-8F44-7762766E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26449-6B44-44D3-A7DA-75B9A23A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8E9FBB-090D-40DD-AC0D-3F0784CB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2" y="2209800"/>
            <a:ext cx="8095238" cy="39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463EE-6E33-4CB0-A92E-C9C77063741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DataJournalism.com blog presents a roundup of the best data journalism projects in 2021, </a:t>
            </a:r>
            <a:r>
              <a:rPr lang="en-US" dirty="0">
                <a:hlinkClick r:id="rId3"/>
              </a:rPr>
              <a:t>https://datajournalism.com/read/blog/best-data-journalism-projects-2021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26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 Aug. 1992, a category 5 hurricane hit Miami-Dade county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Huge numbers of houses were destroyed, but this varied by neighborhood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40B41-6160-439F-A099-39793E29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D63C8-81CF-4CA2-8553-FC0BAFC6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DDJ reflects increased interaction between journalists and  {visualization </a:t>
            </a:r>
            <a:r>
              <a:rPr lang="en-US" dirty="0">
                <a:solidFill>
                  <a:srgbClr val="0070C0"/>
                </a:solidFill>
              </a:rPr>
              <a:t>design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data science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statistics</a:t>
            </a:r>
            <a:r>
              <a:rPr lang="en-US" dirty="0"/>
              <a:t>} in the digital age.</a:t>
            </a:r>
          </a:p>
          <a:p>
            <a:r>
              <a:rPr lang="en-US" dirty="0"/>
              <a:t>New data sources:</a:t>
            </a:r>
          </a:p>
          <a:p>
            <a:pPr lvl="1"/>
            <a:r>
              <a:rPr lang="en-US" dirty="0"/>
              <a:t>FOI requests</a:t>
            </a:r>
          </a:p>
          <a:p>
            <a:pPr lvl="1"/>
            <a:r>
              <a:rPr lang="en-US" dirty="0"/>
              <a:t>Open Data initiatives</a:t>
            </a:r>
          </a:p>
          <a:p>
            <a:pPr lvl="1"/>
            <a:r>
              <a:rPr lang="en-US" dirty="0"/>
              <a:t>Crowd sourcing</a:t>
            </a:r>
          </a:p>
          <a:p>
            <a:pPr lvl="1"/>
            <a:r>
              <a:rPr lang="en-US" dirty="0"/>
              <a:t>Satellite journalism</a:t>
            </a:r>
          </a:p>
          <a:p>
            <a:r>
              <a:rPr lang="en-US" dirty="0"/>
              <a:t>New graphic forms &amp; reporting</a:t>
            </a:r>
          </a:p>
          <a:p>
            <a:pPr lvl="1"/>
            <a:r>
              <a:rPr lang="en-US" dirty="0"/>
              <a:t>Novel graphic displays</a:t>
            </a:r>
          </a:p>
          <a:p>
            <a:pPr lvl="1"/>
            <a:r>
              <a:rPr lang="en-US" dirty="0"/>
              <a:t>Interactive story telling</a:t>
            </a:r>
          </a:p>
          <a:p>
            <a:pPr lvl="1"/>
            <a:r>
              <a:rPr lang="en-US" dirty="0"/>
              <a:t>Stimulating developments in software</a:t>
            </a:r>
          </a:p>
          <a:p>
            <a:r>
              <a:rPr lang="en-US" dirty="0"/>
              <a:t>Powerful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82C24-27B6-4C6E-AD48-2675412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299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There was overwhelming evidence for the cause of destruction.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combination of investigative reporting, analysis and graphics was seen as powerful &amp; compelling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Data-driven journalism had arrived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8552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9349</TotalTime>
  <Words>4492</Words>
  <Application>Microsoft Office PowerPoint</Application>
  <PresentationFormat>On-screen Show (4:3)</PresentationFormat>
  <Paragraphs>551</Paragraphs>
  <Slides>80</Slides>
  <Notes>4</Notes>
  <HiddenSlides>2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Courier New</vt:lpstr>
      <vt:lpstr>Symbol</vt:lpstr>
      <vt:lpstr>Wingdings</vt:lpstr>
      <vt:lpstr>1_Office Theme</vt:lpstr>
      <vt:lpstr>Data Journalism</vt:lpstr>
      <vt:lpstr>Topics</vt:lpstr>
      <vt:lpstr>What is data journalism?</vt:lpstr>
      <vt:lpstr>What is data journalism?</vt:lpstr>
      <vt:lpstr>“Data” in Data Journalism</vt:lpstr>
      <vt:lpstr>Examples of #DDJ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Election needle</vt:lpstr>
      <vt:lpstr>The jittery icon of liberal trauma</vt:lpstr>
      <vt:lpstr>Election reporting: Dashboards</vt:lpstr>
      <vt:lpstr>Novel graphic designs</vt:lpstr>
      <vt:lpstr>Measles and vaccines</vt:lpstr>
      <vt:lpstr>Making the message more explicit</vt:lpstr>
      <vt:lpstr>Effect ordering &amp; color scales</vt:lpstr>
      <vt:lpstr>Before – After Circle Charts</vt:lpstr>
      <vt:lpstr>Before – After: Who pushed the lies?</vt:lpstr>
      <vt:lpstr>Health &amp; research funding</vt:lpstr>
      <vt:lpstr>Votes for vs. COVID vaccinations</vt:lpstr>
      <vt:lpstr>NYT Infographic: Gun deaths</vt:lpstr>
      <vt:lpstr>NYT: Gun deaths &amp; policy</vt:lpstr>
      <vt:lpstr>NYT: Gun deaths &amp; gun laws</vt:lpstr>
      <vt:lpstr>Seatbelts: Story telling</vt:lpstr>
      <vt:lpstr>Race &amp; Crime</vt:lpstr>
      <vt:lpstr>Racial profiling: Analysis graph</vt:lpstr>
      <vt:lpstr>Racial profiling: The process</vt:lpstr>
      <vt:lpstr>Racial profiling: Presentation graphic</vt:lpstr>
      <vt:lpstr>Marijuana data: Analysis</vt:lpstr>
      <vt:lpstr>Effect plots: Interactions</vt:lpstr>
      <vt:lpstr>Effect plots: Interactions</vt:lpstr>
      <vt:lpstr>Traffic stops</vt:lpstr>
      <vt:lpstr>Star gets action</vt:lpstr>
      <vt:lpstr>But not without pushback</vt:lpstr>
      <vt:lpstr>Best examples of DDJ? Ask Twitter</vt:lpstr>
      <vt:lpstr>Now trending …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Our World in Data</vt:lpstr>
      <vt:lpstr>Financial Times COVID tracker</vt:lpstr>
      <vt:lpstr>Reuters COVID tracker</vt:lpstr>
      <vt:lpstr>PowerPoint Presentation</vt:lpstr>
      <vt:lpstr>Flatten the curve</vt:lpstr>
      <vt:lpstr>Toronto Star: Trump Lies</vt:lpstr>
      <vt:lpstr>Toronto Star: Trump Lies</vt:lpstr>
      <vt:lpstr>Jelle Geertsma: Trump Lies</vt:lpstr>
      <vt:lpstr>Scrollytelling: The Impatient List</vt:lpstr>
      <vt:lpstr>Scrollytelling: The Impatient List</vt:lpstr>
      <vt:lpstr>Scrollytelling: The Impatient List</vt:lpstr>
      <vt:lpstr>Drill-down to tell a story</vt:lpstr>
      <vt:lpstr>PowerPoint Presentation</vt:lpstr>
      <vt:lpstr>British MP Expense Scandal</vt:lpstr>
      <vt:lpstr>The Guardian: Crowd sourcing</vt:lpstr>
      <vt:lpstr>Crowd sourcing: The App</vt:lpstr>
      <vt:lpstr>PowerPoint Presentation</vt:lpstr>
      <vt:lpstr>Panama Papers</vt:lpstr>
      <vt:lpstr>Panama Papers</vt:lpstr>
      <vt:lpstr>Satellite Journalism</vt:lpstr>
      <vt:lpstr>Satellite Journalism: Smoking Guns</vt:lpstr>
      <vt:lpstr>Cuban Missile Crisis: Before vs. After</vt:lpstr>
      <vt:lpstr>Before-After Sweeps</vt:lpstr>
      <vt:lpstr>PowerPoint Presentation</vt:lpstr>
      <vt:lpstr>Remote sensing tools for telling stories</vt:lpstr>
      <vt:lpstr>PowerPoint Presentation</vt:lpstr>
      <vt:lpstr>Software for DDJ</vt:lpstr>
      <vt:lpstr>Popular DDJ software</vt:lpstr>
      <vt:lpstr>Open Refine</vt:lpstr>
      <vt:lpstr>Tableau Public</vt:lpstr>
      <vt:lpstr> </vt:lpstr>
      <vt:lpstr>Flourish</vt:lpstr>
      <vt:lpstr>Datawrapper</vt:lpstr>
      <vt:lpstr>Datawrapper demo</vt:lpstr>
      <vt:lpstr>Learning more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150</cp:revision>
  <dcterms:created xsi:type="dcterms:W3CDTF">2017-10-14T20:35:56Z</dcterms:created>
  <dcterms:modified xsi:type="dcterms:W3CDTF">2024-03-27T17:07:13Z</dcterms:modified>
</cp:coreProperties>
</file>